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802" r:id="rId3"/>
    <p:sldId id="803" r:id="rId5"/>
    <p:sldId id="256" r:id="rId6"/>
    <p:sldId id="257" r:id="rId7"/>
    <p:sldId id="931" r:id="rId8"/>
    <p:sldId id="259" r:id="rId9"/>
    <p:sldId id="804" r:id="rId10"/>
    <p:sldId id="805" r:id="rId11"/>
    <p:sldId id="283" r:id="rId12"/>
    <p:sldId id="998" r:id="rId13"/>
    <p:sldId id="999" r:id="rId14"/>
    <p:sldId id="1000" r:id="rId15"/>
    <p:sldId id="400" r:id="rId16"/>
    <p:sldId id="727" r:id="rId17"/>
    <p:sldId id="300" r:id="rId18"/>
    <p:sldId id="337" r:id="rId19"/>
    <p:sldId id="272" r:id="rId20"/>
    <p:sldId id="301" r:id="rId21"/>
    <p:sldId id="1002" r:id="rId22"/>
    <p:sldId id="1003" r:id="rId23"/>
    <p:sldId id="329" r:id="rId24"/>
    <p:sldId id="330" r:id="rId25"/>
    <p:sldId id="1004" r:id="rId26"/>
    <p:sldId id="777" r:id="rId27"/>
    <p:sldId id="778" r:id="rId28"/>
    <p:sldId id="344" r:id="rId29"/>
    <p:sldId id="790" r:id="rId30"/>
    <p:sldId id="791" r:id="rId31"/>
    <p:sldId id="308" r:id="rId32"/>
    <p:sldId id="1005" r:id="rId33"/>
    <p:sldId id="1006" r:id="rId34"/>
    <p:sldId id="1007" r:id="rId35"/>
    <p:sldId id="1008" r:id="rId36"/>
    <p:sldId id="1009" r:id="rId37"/>
    <p:sldId id="266" r:id="rId38"/>
    <p:sldId id="313" r:id="rId39"/>
    <p:sldId id="806" r:id="rId40"/>
    <p:sldId id="807" r:id="rId41"/>
    <p:sldId id="809" r:id="rId42"/>
    <p:sldId id="810" r:id="rId43"/>
    <p:sldId id="811" r:id="rId44"/>
    <p:sldId id="812" r:id="rId45"/>
    <p:sldId id="813" r:id="rId46"/>
    <p:sldId id="815" r:id="rId47"/>
    <p:sldId id="816" r:id="rId48"/>
    <p:sldId id="1010" r:id="rId49"/>
    <p:sldId id="1011" r:id="rId50"/>
    <p:sldId id="1012" r:id="rId51"/>
    <p:sldId id="1013" r:id="rId52"/>
    <p:sldId id="1014" r:id="rId53"/>
    <p:sldId id="1015" r:id="rId54"/>
    <p:sldId id="1016" r:id="rId55"/>
    <p:sldId id="883" r:id="rId56"/>
    <p:sldId id="884" r:id="rId57"/>
    <p:sldId id="885" r:id="rId58"/>
    <p:sldId id="829" r:id="rId59"/>
    <p:sldId id="886" r:id="rId60"/>
    <p:sldId id="887" r:id="rId61"/>
    <p:sldId id="888" r:id="rId62"/>
    <p:sldId id="831" r:id="rId63"/>
    <p:sldId id="832" r:id="rId64"/>
    <p:sldId id="904" r:id="rId65"/>
    <p:sldId id="833" r:id="rId66"/>
    <p:sldId id="834" r:id="rId67"/>
    <p:sldId id="1062" r:id="rId68"/>
    <p:sldId id="836" r:id="rId69"/>
    <p:sldId id="837" r:id="rId70"/>
    <p:sldId id="1063" r:id="rId71"/>
    <p:sldId id="1064" r:id="rId72"/>
    <p:sldId id="1065" r:id="rId73"/>
    <p:sldId id="842" r:id="rId74"/>
    <p:sldId id="1066" r:id="rId75"/>
    <p:sldId id="843" r:id="rId76"/>
    <p:sldId id="844" r:id="rId77"/>
    <p:sldId id="282" r:id="rId78"/>
  </p:sldIdLst>
  <p:sldSz cx="12192000" cy="6858000"/>
  <p:notesSz cx="7103745" cy="10234295"/>
  <p:custDataLst>
    <p:tags r:id="rId8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H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7D"/>
    <a:srgbClr val="4BAF32"/>
    <a:srgbClr val="156569"/>
    <a:srgbClr val="5B9BD5"/>
    <a:srgbClr val="3A85C6"/>
    <a:srgbClr val="3F82C4"/>
    <a:srgbClr val="1265B0"/>
    <a:srgbClr val="FFFFFF"/>
    <a:srgbClr val="FA771B"/>
    <a:srgbClr val="EF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8" autoAdjust="0"/>
    <p:restoredTop sz="84408" autoAdjust="0"/>
  </p:normalViewPr>
  <p:slideViewPr>
    <p:cSldViewPr snapToGrid="0">
      <p:cViewPr varScale="1">
        <p:scale>
          <a:sx n="95" d="100"/>
          <a:sy n="95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3" Type="http://schemas.openxmlformats.org/officeDocument/2006/relationships/tags" Target="tags/tag68.xml"/><Relationship Id="rId82" Type="http://schemas.openxmlformats.org/officeDocument/2006/relationships/commentAuthors" Target="commentAuthors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07F8-07C2-476B-BA3E-00F621671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首先来看一下读秀学术搜索平台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检索结果页除了向我们展示图书的封面，</a:t>
            </a:r>
            <a:r>
              <a:rPr lang="zh-CN" altLang="en-US" dirty="0">
                <a:solidFill>
                  <a:srgbClr val="FF0000"/>
                </a:solidFill>
              </a:rPr>
              <a:t>书名，作者，出版社等基本信息外，检索内容更是深入到图书章节当中，这</a:t>
            </a:r>
            <a:r>
              <a:rPr lang="zh-CN" altLang="en-US" dirty="0"/>
              <a:t>就是读秀的目次检索。可以将关键词精确到具体的章节，具体段落中。</a:t>
            </a:r>
            <a:r>
              <a:rPr lang="zh-CN" altLang="en-US" dirty="0">
                <a:solidFill>
                  <a:srgbClr val="FF0000"/>
                </a:solidFill>
              </a:rPr>
              <a:t>实现根据一个词就可以找到一本书，</a:t>
            </a:r>
            <a:r>
              <a:rPr lang="zh-CN" altLang="en-US" dirty="0"/>
              <a:t>这样可以帮助用户寻找更多相关资源。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同时我们看到仅仅用了</a:t>
            </a:r>
            <a:r>
              <a:rPr lang="en-US" altLang="zh-CN" dirty="0">
                <a:sym typeface="+mn-ea"/>
              </a:rPr>
              <a:t>0.05</a:t>
            </a:r>
            <a:r>
              <a:rPr lang="zh-CN" altLang="en-US" dirty="0">
                <a:sym typeface="+mn-ea"/>
              </a:rPr>
              <a:t>秒，就检索到了</a:t>
            </a:r>
            <a:r>
              <a:rPr lang="en-US" altLang="zh-CN" dirty="0">
                <a:sym typeface="+mn-ea"/>
              </a:rPr>
              <a:t>23</a:t>
            </a:r>
            <a:r>
              <a:rPr lang="zh-CN" altLang="en-US" dirty="0">
                <a:sym typeface="+mn-ea"/>
              </a:rPr>
              <a:t>万多本图书，如何从这</a:t>
            </a:r>
            <a:r>
              <a:rPr lang="en-US" altLang="zh-CN" dirty="0">
                <a:sym typeface="+mn-ea"/>
              </a:rPr>
              <a:t>23</a:t>
            </a:r>
            <a:r>
              <a:rPr lang="zh-CN" altLang="en-US" dirty="0">
                <a:sym typeface="+mn-ea"/>
              </a:rPr>
              <a:t>万本中进一步精确图书范围呢，我们看到页面</a:t>
            </a:r>
            <a:r>
              <a:rPr lang="zh-CN" altLang="en-US" dirty="0"/>
              <a:t>左侧设置了多个分面，他的用途就是缩小查找范围，可通过类型确定阅读方式，可通过具体年份筛选书籍信息，可通过学科、作者筛选相关书籍。</a:t>
            </a:r>
            <a:r>
              <a:rPr lang="zh-CN" altLang="en-US" dirty="0">
                <a:sym typeface="+mn-ea"/>
              </a:rPr>
              <a:t>还可以根据不同排序方式进行相关查找。</a:t>
            </a:r>
            <a:endParaRPr lang="zh-CN" altLang="en-US" dirty="0"/>
          </a:p>
          <a:p>
            <a:r>
              <a:rPr lang="zh-CN" altLang="en-US" dirty="0"/>
              <a:t>在页面的右侧可以扩大检索范围，展示</a:t>
            </a:r>
            <a:r>
              <a:rPr lang="zh-CN" altLang="en-US" dirty="0">
                <a:sym typeface="+mn-ea"/>
              </a:rPr>
              <a:t>检索词的外文词、近义词、共现词、及下位词和相关词，同时还可以查看检索词的百科介绍与之相关的期刊报纸等资源类型、</a:t>
            </a:r>
            <a:r>
              <a:rPr lang="zh-CN" altLang="en-US" dirty="0"/>
              <a:t>通过相关扩展词、资源类型来补充其他知识。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当然，除检索出相关的其他文献类型之外，本馆购买的纸本图书，电子本图书都可以一站式检索出来。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点击图书频道检索框右侧的“高级搜索”链接进入图书高级搜索页面。在这里提供了书名、作者、主题词、出版社、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号、分类、年代多个检索项，还可以对检索结果显示的条数进行选择。完成之后点击“高级搜索”按钮即可。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通过高级检索出来的结果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专业检索的入口只有在高级检索的页面，两种检索方式相互切换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在输入框内按照说明，书写要查找的书籍的表达式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点击搜索，则展示出相应的学术文献</a:t>
            </a:r>
            <a:endParaRPr lang="en-US" altLang="zh-CN" dirty="0"/>
          </a:p>
          <a:p>
            <a:r>
              <a:rPr lang="zh-CN" altLang="en-US" dirty="0"/>
              <a:t>专业检索符合检索需求比较复杂、比较明确的情况，通过一些与或非语句，精准查询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除检索模式外，读秀在检索框后方设置有图书“分类导航”模式，点击“分类导航”进入图书导航页面，可以看到按照中国图书馆图书分类法设置的分类。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点击一级分类或二级分类的链接，可以看到属于相应类别的图书，及其子分类的链接。分类导航共支持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级分类。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总结下，读秀的一站式检索服务，可以</a:t>
            </a:r>
            <a:r>
              <a:rPr lang="zh-CN" altLang="en-US" dirty="0">
                <a:sym typeface="+mn-ea"/>
              </a:rPr>
              <a:t>满足不同群体的多种查找需求</a:t>
            </a:r>
            <a:endParaRPr lang="en-US" altLang="zh-CN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通过目次检索，深入检索图书内容，使读者的检索更加全面；</a:t>
            </a:r>
            <a:endParaRPr lang="en-US" altLang="zh-CN" dirty="0"/>
          </a:p>
          <a:p>
            <a:pPr marL="0" marR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通过关联检索，来查找相关的知识、相关的人物及其他文献类型</a:t>
            </a:r>
            <a:endParaRPr lang="en-US" altLang="zh-CN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通过对电子本与纸本的一站式立体检索，节省了读者检索时间；</a:t>
            </a:r>
            <a:endParaRPr lang="zh-CN" altLang="en-US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通过以上的检索找到我需要的这本书以后，那具体怎么操作才能获取到图书的资源呢，那么接下来就给大家讲解</a:t>
            </a:r>
            <a:r>
              <a:rPr lang="zh-CN" altLang="en-US" dirty="0">
                <a:sym typeface="+mn-ea"/>
              </a:rPr>
              <a:t>读秀的第二个核心功能点，图书的一站式获取服务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第一种是馆藏电子全文获取，例如在这本书卡片页中看到，有汇雅电子书或包库全文阅读按钮，就代表图书馆中有这本电子书，那么点击按钮，就可以进行在线阅读。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ea typeface="+mn-ea"/>
              </a:rPr>
              <a:t>为了方便用户浏览，在这里设置的有目录展示，还支持书内关键词检索，也可将在线资源下载到本地进行阅读保存</a:t>
            </a:r>
            <a:endParaRPr lang="zh-CN" altLang="en-US" dirty="0">
              <a:ea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读秀在咱们超星产品</a:t>
            </a:r>
            <a:r>
              <a:rPr lang="en-US" altLang="zh-CN" dirty="0"/>
              <a:t>3</a:t>
            </a:r>
            <a:r>
              <a:rPr lang="zh-CN" altLang="en-US" dirty="0"/>
              <a:t>31体系中，属于资源类产品，他的定位是中文图书一站式解决方案，今天我们会从平台介绍、核心功能、平台使用、服务机制4个方面来讲解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第二种获取方式是馆藏纸本图书，例如这本书下方有馆藏纸本这样的按钮，代表</a:t>
            </a:r>
            <a:r>
              <a:rPr lang="zh-CN" altLang="en-US" dirty="0">
                <a:sym typeface="+mn-ea"/>
              </a:rPr>
              <a:t>读秀和单位</a:t>
            </a:r>
            <a:r>
              <a:rPr lang="en-US" altLang="zh-CN" dirty="0">
                <a:sym typeface="+mn-ea"/>
              </a:rPr>
              <a:t>OPAC</a:t>
            </a:r>
            <a:r>
              <a:rPr lang="zh-CN" altLang="en-US" dirty="0">
                <a:sym typeface="+mn-ea"/>
              </a:rPr>
              <a:t>系统做了对接，</a:t>
            </a:r>
            <a:r>
              <a:rPr lang="zh-CN" altLang="en-US" dirty="0"/>
              <a:t>图书馆有这本书的馆藏，点击“馆藏纸本”按钮，可跳转至图书馆</a:t>
            </a:r>
            <a:r>
              <a:rPr lang="zh-CN" altLang="en-US" baseline="0" dirty="0"/>
              <a:t> </a:t>
            </a:r>
            <a:r>
              <a:rPr lang="en-US" altLang="zh-CN" baseline="0" dirty="0"/>
              <a:t>OPAC</a:t>
            </a:r>
            <a:r>
              <a:rPr lang="zh-CN" altLang="en-US" baseline="0" dirty="0"/>
              <a:t>系统。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通过馆藏查询查找到这本书的馆藏信息，借阅历史，从而进行纸本图书获取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第三种就是通过图书馆文献传递服务获取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首先点击封面或书名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点击试读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在这里</a:t>
            </a:r>
            <a:r>
              <a:rPr lang="zh-CN" altLang="en-US" dirty="0"/>
              <a:t>根据试读中的目录页信息填写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想要获取的本书正文页码范围，并正确填写邮箱地址和验证码，然后点击确认提交即可。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登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录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您的邮箱，就可以收到您申请的图书信息。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点击全文链接即可进入在线阅读</a:t>
            </a:r>
            <a:endParaRPr lang="zh-CN" altLang="en-US" dirty="0"/>
          </a:p>
          <a:p>
            <a:r>
              <a:rPr lang="zh-CN" altLang="en-US" dirty="0">
                <a:effectLst/>
                <a:sym typeface="+mn-ea"/>
              </a:rPr>
              <a:t>为了保障维护出版者的知识产权利益，在文献传递页面下方也做了一些说明，从尊重作者版权方面，我们限制每本图书传递的页面不超过</a:t>
            </a:r>
            <a:r>
              <a:rPr lang="en-US" altLang="zh-CN" dirty="0">
                <a:effectLst/>
                <a:sym typeface="+mn-ea"/>
              </a:rPr>
              <a:t>50</a:t>
            </a:r>
            <a:r>
              <a:rPr lang="zh-CN" altLang="en-US" dirty="0">
                <a:effectLst/>
                <a:sym typeface="+mn-ea"/>
              </a:rPr>
              <a:t>页，咨询有效期为</a:t>
            </a:r>
            <a:r>
              <a:rPr lang="en-US" altLang="zh-CN" dirty="0">
                <a:effectLst/>
                <a:sym typeface="+mn-ea"/>
              </a:rPr>
              <a:t>20</a:t>
            </a:r>
            <a:r>
              <a:rPr lang="zh-CN" altLang="en-US" dirty="0">
                <a:effectLst/>
                <a:sym typeface="+mn-ea"/>
              </a:rPr>
              <a:t>天，同时，建议咱们读者使用</a:t>
            </a:r>
            <a:r>
              <a:rPr lang="en-US" altLang="zh-CN" dirty="0" err="1">
                <a:effectLst/>
                <a:sym typeface="+mn-ea"/>
              </a:rPr>
              <a:t>qq</a:t>
            </a:r>
            <a:r>
              <a:rPr lang="zh-CN" altLang="en-US" dirty="0">
                <a:effectLst/>
                <a:sym typeface="+mn-ea"/>
              </a:rPr>
              <a:t>邮箱，有时候收不到也有可能在垃圾邮箱当中</a:t>
            </a:r>
            <a:endParaRPr lang="zh-CN" altLang="zh-CN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总结读秀提供的多种获取方式为，</a:t>
            </a:r>
            <a:r>
              <a:rPr lang="en-US" altLang="zh-CN" dirty="0"/>
              <a:t>1.</a:t>
            </a:r>
            <a:r>
              <a:rPr lang="zh-CN" altLang="en-US" dirty="0"/>
              <a:t>馆藏电子书</a:t>
            </a:r>
            <a:r>
              <a:rPr lang="en-US" altLang="zh-CN" dirty="0"/>
              <a:t>2.</a:t>
            </a:r>
            <a:r>
              <a:rPr lang="zh-CN" altLang="en-US" dirty="0"/>
              <a:t>馆藏纸本图书</a:t>
            </a:r>
            <a:r>
              <a:rPr lang="en-US" altLang="zh-CN" dirty="0"/>
              <a:t>3.</a:t>
            </a:r>
            <a:r>
              <a:rPr lang="zh-CN" altLang="en-US" dirty="0"/>
              <a:t>图书馆文献传递服务，读秀可传递的图书数据量高达</a:t>
            </a:r>
            <a:r>
              <a:rPr lang="en-US" altLang="zh-CN" dirty="0"/>
              <a:t>400</a:t>
            </a:r>
            <a:r>
              <a:rPr lang="zh-CN" altLang="en-US" dirty="0"/>
              <a:t>万册，相当于一座超大的数字图书馆，最大限度的让用户找到并得到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这里需要注意的是，使用试读、图书馆文献传递​、查看全文功能时需要绑定个人账号。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用户可以直接使用学习通账号绑定，新用户可按照注册页面引导完成注册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dirty="0">
                <a:effectLst/>
                <a:sym typeface="+mn-ea"/>
              </a:rPr>
              <a:t>当我们有了这样一个</a:t>
            </a:r>
            <a:r>
              <a:rPr lang="zh-CN" altLang="en-US" dirty="0">
                <a:effectLst/>
                <a:sym typeface="+mn-ea"/>
              </a:rPr>
              <a:t>方便的</a:t>
            </a:r>
            <a:r>
              <a:rPr lang="zh-CN" altLang="zh-CN" dirty="0">
                <a:effectLst/>
                <a:sym typeface="+mn-ea"/>
              </a:rPr>
              <a:t>图书检索获取系统，是不是就能够满足读者的需求了呢？可能还不够！所以我们设计了全文检索，</a:t>
            </a:r>
            <a:r>
              <a:rPr lang="zh-CN" altLang="en-US" dirty="0">
                <a:effectLst/>
                <a:sym typeface="+mn-ea"/>
              </a:rPr>
              <a:t>就是接下来要讲的知识点阅读</a:t>
            </a:r>
            <a:r>
              <a:rPr lang="zh-CN" altLang="zh-CN" dirty="0">
                <a:effectLst/>
                <a:sym typeface="+mn-ea"/>
              </a:rPr>
              <a:t>。</a:t>
            </a:r>
            <a:endParaRPr lang="zh-CN" altLang="zh-CN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这是我们的一个特色频道，深受研究者的喜爱，他可以进行深入到图书全文内容的检索，基于的就是我们读秀</a:t>
            </a:r>
            <a:r>
              <a:rPr lang="en-US" altLang="zh-CN" dirty="0"/>
              <a:t>17</a:t>
            </a:r>
            <a:r>
              <a:rPr lang="zh-CN" altLang="en-US" dirty="0"/>
              <a:t>亿页的数据基础。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举个例子，选择“知识“频道，在输入框内，输入查找的关键字并检索，例如图书管理学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首先来看一下读秀学术搜索平台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在知识频道检索结果不再是一本一本的图书，是以知识点形成的条目来展示的，而且这些知识点来自不同的书籍，读秀帮我们从</a:t>
            </a:r>
            <a:r>
              <a:rPr lang="en-US" altLang="zh-CN" dirty="0">
                <a:sym typeface="+mn-ea"/>
              </a:rPr>
              <a:t>17</a:t>
            </a:r>
            <a:r>
              <a:rPr lang="zh-CN" altLang="en-US" dirty="0">
                <a:sym typeface="+mn-ea"/>
              </a:rPr>
              <a:t>亿页资料中查找相关知识点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通过对知识点的查找，找到与预期符合的内容，可直接点击阅读，无需安装阅读工具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在阅读页面还有一些贴心的小功能，包含文字识别，目前使用的也是</a:t>
            </a:r>
            <a:r>
              <a:rPr lang="en-US" altLang="zh-CN" dirty="0"/>
              <a:t>OCR</a:t>
            </a:r>
            <a:r>
              <a:rPr lang="zh-CN" altLang="en-US" dirty="0"/>
              <a:t>识别方式，放大缩小，保存打印，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最重要的是还可以通过这个知识点来查找到这本书，点击资料来源，直接进入到相关图书的卡片页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如果对这本书有很大兴趣</a:t>
            </a:r>
            <a:r>
              <a:rPr lang="zh-CN" altLang="en-US" dirty="0">
                <a:sym typeface="+mn-ea"/>
              </a:rPr>
              <a:t>，可以详细了解关于这本书的所有信息，对整本书进行系统的学习。</a:t>
            </a:r>
            <a:endParaRPr lang="en-US" altLang="zh-CN" dirty="0"/>
          </a:p>
          <a:p>
            <a:r>
              <a:rPr lang="zh-CN" altLang="en-US">
                <a:sym typeface="+mn-ea"/>
              </a:rPr>
              <a:t>这样我们对图书的使用获取达到一个完整的循环，我们即可以正向通过图书的基本信息获取图书的内容，可以反向通过图书的内容查找图书的基本信息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那么总结一下，读秀的全新知识点阅读模式，就是将</a:t>
            </a:r>
            <a:r>
              <a:rPr lang="en-US" altLang="zh-CN" dirty="0"/>
              <a:t>400</a:t>
            </a:r>
            <a:r>
              <a:rPr lang="zh-CN" altLang="en-US" dirty="0"/>
              <a:t>万册图书打碎，以章节目录为基础，形成一部具有</a:t>
            </a:r>
            <a:r>
              <a:rPr lang="en-US" altLang="zh-CN" dirty="0">
                <a:solidFill>
                  <a:srgbClr val="FF0000"/>
                </a:solidFill>
              </a:rPr>
              <a:t>17</a:t>
            </a:r>
            <a:r>
              <a:rPr lang="zh-CN" altLang="en-US" dirty="0">
                <a:solidFill>
                  <a:srgbClr val="FF0000"/>
                </a:solidFill>
              </a:rPr>
              <a:t>亿页资料</a:t>
            </a:r>
            <a:r>
              <a:rPr lang="zh-CN" altLang="en-US" dirty="0"/>
              <a:t>的百科全书，所以任何一句话，任何一副插图等都可以在读秀中找到，读秀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提供由点到线再到面的检索方式，为知识的连贯性系统性提供更多的检索方式，同时，检索到的知识点直接在线阅读或下载，</a:t>
            </a:r>
            <a:r>
              <a:rPr lang="zh-CN" altLang="en-US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加强公众的探索分析体验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最后在介绍一下我们的服务机制，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如果您在使用中遇到什么问题，可以点击页面下方使用帮助，里面提供了一些常见问题的解决方法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，比如联系我们、使用帮助、客服电话，您也可以在使用帮助页面下载一些常用资料或者读秀的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、使用手册等等，都可以帮助使用者解决问题。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大家好，今天给大家介绍的是百链检索平台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BDF21A9-CB46-483F-B682-EE4AF71FE146}" type="slidenum">
              <a:rPr lang="de-DE" altLang="zh-CN">
                <a:latin typeface="Arial" panose="020B0604020202020204" pitchFamily="34" charset="0"/>
              </a:rPr>
            </a:fld>
            <a:endParaRPr lang="de-DE" altLang="zh-CN">
              <a:latin typeface="Arial" panose="020B0604020202020204" pitchFamily="34" charset="0"/>
            </a:endParaRPr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9D7B4531-623E-4AF5-9DE6-E11225A89077}" type="slidenum">
              <a:rPr lang="en-GB" altLang="zh-CN" sz="1300">
                <a:latin typeface="Arial" panose="020B0604020202020204" pitchFamily="34" charset="0"/>
              </a:rPr>
            </a:fld>
            <a:endParaRPr lang="en-GB" altLang="zh-CN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defTabSz="909320" eaLnBrk="1" hangingPunct="1">
              <a:spcBef>
                <a:spcPct val="0"/>
              </a:spcBef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百链的定位就是针对图书馆未购买的资源进行补充服务，即百链是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除了中文图书以外的文献共享联盟资源服务系统，以此解决图书馆服务与读者需求之间的矛盾。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09320" eaLnBrk="1" hangingPunct="1">
              <a:spcBef>
                <a:spcPct val="0"/>
              </a:spcBef>
              <a:defRPr/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百链是通过区域联盟建立的资源共享服务平台。比如北京的</a:t>
            </a:r>
            <a:r>
              <a:rPr lang="en-US" altLang="zh-CN" dirty="0"/>
              <a:t>BALIS,</a:t>
            </a:r>
            <a:r>
              <a:rPr lang="zh-CN" altLang="en-US" dirty="0"/>
              <a:t>四川的</a:t>
            </a:r>
            <a:r>
              <a:rPr lang="en-US" altLang="zh-CN" dirty="0"/>
              <a:t>SCALIS</a:t>
            </a:r>
            <a:r>
              <a:rPr lang="zh-CN" altLang="en-US" dirty="0"/>
              <a:t>，福建的</a:t>
            </a:r>
            <a:r>
              <a:rPr lang="en-US" altLang="zh-CN" dirty="0"/>
              <a:t>FULINK</a:t>
            </a:r>
            <a:r>
              <a:rPr lang="zh-CN" altLang="en-US" dirty="0"/>
              <a:t>，都在我们的联盟内，</a:t>
            </a:r>
            <a:r>
              <a:rPr lang="zh-CN" altLang="en-US" b="0" dirty="0"/>
              <a:t>那么通过这样</a:t>
            </a:r>
            <a:r>
              <a:rPr lang="zh-CN" altLang="zh-CN" b="1" dirty="0"/>
              <a:t>千家电子资源共享联盟通道</a:t>
            </a:r>
            <a:r>
              <a:rPr lang="zh-CN" altLang="en-US" b="1" dirty="0"/>
              <a:t>，联合多馆，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将一个馆为读者服务 变为多个馆为读者服务</a:t>
            </a:r>
            <a:r>
              <a:rPr lang="zh-CN" altLang="en-US" b="1" dirty="0"/>
              <a:t>，不仅搜索到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文章及馆藏信息，并能向读者提供全文服务。</a:t>
            </a:r>
            <a:endParaRPr lang="zh-CN" altLang="zh-CN" b="1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读秀在咱们超星产品</a:t>
            </a:r>
            <a:r>
              <a:rPr lang="en-US" altLang="zh-CN" dirty="0"/>
              <a:t>3</a:t>
            </a:r>
            <a:r>
              <a:rPr lang="zh-CN" altLang="en-US" dirty="0"/>
              <a:t>31体系中，属于资源类产品，他的定位是中文图书一站式解决方案，今天我们会从平台介绍、核心功能、平台使用、服务机制4个方面来讲解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给大家展示一下，这是我们百链的目前一个数据量，</a:t>
            </a:r>
            <a:r>
              <a:rPr lang="en-US" altLang="zh-CN" sz="1200" kern="0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500</a:t>
            </a:r>
            <a:r>
              <a:rPr lang="zh-CN" altLang="zh-CN" sz="1200" kern="0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个中外文数据库系统集成</a:t>
            </a:r>
            <a:r>
              <a:rPr lang="zh-CN" altLang="en-US" dirty="0"/>
              <a:t>，中文期刊刊种</a:t>
            </a:r>
            <a:r>
              <a:rPr lang="en-US" altLang="zh-CN" dirty="0"/>
              <a:t>2.6</a:t>
            </a:r>
            <a:r>
              <a:rPr lang="zh-CN" altLang="en-US" dirty="0"/>
              <a:t>万，外文期刊刊种</a:t>
            </a:r>
            <a:r>
              <a:rPr lang="en-US" altLang="zh-CN" dirty="0"/>
              <a:t>6.2</a:t>
            </a:r>
            <a:r>
              <a:rPr lang="zh-CN" altLang="en-US" dirty="0"/>
              <a:t>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C2A1-108C-45FA-BFCE-13CB54BA5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dirty="0"/>
              <a:t>目前</a:t>
            </a:r>
            <a:r>
              <a:rPr lang="zh-CN" altLang="zh-CN" sz="1800" dirty="0"/>
              <a:t>百链包含了中外文献</a:t>
            </a:r>
            <a:r>
              <a:rPr lang="en-US" altLang="zh-CN" sz="1800" dirty="0"/>
              <a:t>8.1</a:t>
            </a:r>
            <a:r>
              <a:rPr lang="zh-CN" altLang="zh-CN" sz="1800" dirty="0"/>
              <a:t>亿条元数据，可对期刊、标准、专利、论文、视频等各种文献类型的统一检索，</a:t>
            </a:r>
            <a:r>
              <a:rPr lang="zh-CN" altLang="en-US" sz="1800" dirty="0"/>
              <a:t>包括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1.25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亿篇、外文期刊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亿篇等，并可以查询到</a:t>
            </a:r>
            <a:r>
              <a:rPr lang="zh-CN" altLang="en-US" sz="1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每篇文章的馆藏信息、在数据库的链接地址。此外百链搭建了图书馆云服务架构</a:t>
            </a:r>
            <a:r>
              <a:rPr lang="zh-CN" altLang="en-US" sz="20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800" dirty="0"/>
              <a:t>实现了从单馆服务转变为多馆协同服务模式的转变。</a:t>
            </a:r>
            <a:endParaRPr lang="zh-CN" altLang="zh-CN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120224A5-5002-41EF-93D6-0D1A415EDEF7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D5E1AEA-AF8D-42A2-B2C7-6FA7489FED64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Arial" panose="020B0604020202020204" pitchFamily="34" charset="0"/>
              </a:rPr>
              <a:t>并且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百链跟踪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多所高校，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个数据库元数据变化，保证期刊、视频、专利、报纸等各类文献类型的及时更新性。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了解了工作原理之后，来看下我们</a:t>
            </a:r>
            <a:r>
              <a:rPr lang="zh-CN" altLang="zh-CN" sz="1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百链</a:t>
            </a:r>
            <a:r>
              <a:rPr lang="zh-CN" altLang="en-US" sz="1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平台的的核心功能。</a:t>
            </a:r>
            <a:endParaRPr lang="en-US" altLang="zh-CN" sz="12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首先是图书的一站式检索服务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320">
              <a:defRPr/>
            </a:pPr>
            <a:r>
              <a:rPr lang="zh-CN" altLang="en-US" dirty="0"/>
              <a:t>以中文期刊为例，输入“</a:t>
            </a:r>
            <a:r>
              <a:rPr lang="zh-CN" altLang="en-US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空气动力学</a:t>
            </a:r>
            <a:r>
              <a:rPr lang="zh-CN" altLang="en-US" dirty="0"/>
              <a:t>”，点击中文搜索</a:t>
            </a:r>
            <a:endParaRPr lang="zh-CN" altLang="en-US" dirty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A9501BE-E767-4430-AE0B-20FCA195C4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Arial" panose="020B0604020202020204" pitchFamily="34" charset="0"/>
              </a:rPr>
              <a:t>检索结果页面呈现左中右的页面布局效果，为了方便读者使用，我们将读秀百链平台的结果检索页进行了整合，简化读者检索操作，可以看到，左侧聚类是针对搜索结果进行类型、年代、学科的分类展示，便于文献筛选，右侧是关于“空气动力学”其他文献类型如报纸、会议等相关文献搜索，方便了读者的扩展检索。</a:t>
            </a:r>
            <a:endParaRPr lang="en-US" altLang="zh-CN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Arial" panose="020B0604020202020204" pitchFamily="34" charset="0"/>
              </a:rPr>
              <a:t>在中间的主页面，如图，读者可以自由选择超星期刊、万方、维普、</a:t>
            </a:r>
            <a:r>
              <a:rPr lang="en-US" altLang="zh-CN" dirty="0">
                <a:latin typeface="Arial" panose="020B0604020202020204" pitchFamily="34" charset="0"/>
              </a:rPr>
              <a:t>CNKI</a:t>
            </a:r>
            <a:r>
              <a:rPr lang="zh-CN" altLang="en-US" dirty="0">
                <a:latin typeface="Arial" panose="020B0604020202020204" pitchFamily="34" charset="0"/>
              </a:rPr>
              <a:t>等数据库商获取文献。这就是我们的一站式搜索，</a:t>
            </a:r>
            <a:r>
              <a:rPr lang="zh-CN" altLang="zh-CN" dirty="0"/>
              <a:t>针对现代图书馆拥有海量数据，但每个数据库都要不同的方法进入，信息繁多，操作花费时间长的现状，</a:t>
            </a:r>
            <a:r>
              <a:rPr lang="zh-CN" altLang="en-US" dirty="0"/>
              <a:t>这种方式</a:t>
            </a:r>
            <a:r>
              <a:rPr lang="zh-CN" altLang="en-US" dirty="0">
                <a:latin typeface="Arial" panose="020B0604020202020204" pitchFamily="34" charset="0"/>
              </a:rPr>
              <a:t>简化了读者操作，同时方便了资源获取。</a:t>
            </a:r>
            <a:endParaRPr lang="de-DE" altLang="zh-CN" dirty="0"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187E876-13B9-4256-915A-7A0FC559FB7A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5F4BC3E4-F851-46FA-8407-102EAECA937E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4915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Arial" panose="020B0604020202020204" pitchFamily="34" charset="0"/>
              </a:rPr>
              <a:t>我们点击相应题名，进入卡片页</a:t>
            </a: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点击相应数据库链接，如</a:t>
            </a:r>
            <a:r>
              <a:rPr lang="en-US" altLang="zh-CN"/>
              <a:t>CNKI</a:t>
            </a:r>
            <a:endParaRPr lang="zh-CN" altLang="en-US"/>
          </a:p>
        </p:txBody>
      </p:sp>
      <p:sp>
        <p:nvSpPr>
          <p:cNvPr id="512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55F9D64-FCD3-4311-B78B-89FEA0579A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325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进入到</a:t>
            </a:r>
            <a:r>
              <a:rPr lang="en-US" altLang="zh-CN"/>
              <a:t>CNKI</a:t>
            </a:r>
            <a:r>
              <a:rPr lang="zh-CN" altLang="en-US"/>
              <a:t>数据库页面，可以下载全文。</a:t>
            </a:r>
            <a:endParaRPr lang="zh-CN" altLang="en-US"/>
          </a:p>
        </p:txBody>
      </p:sp>
      <p:sp>
        <p:nvSpPr>
          <p:cNvPr id="5325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AF0A9E58-6104-41D7-9521-86476E43A4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/>
              <a:t>咱们都知道，读秀是由海量图书资源组成的庞大的知识服务系统，对于读秀来说有</a:t>
            </a:r>
            <a:r>
              <a:rPr lang="zh-CN" dirty="0"/>
              <a:t>四</a:t>
            </a:r>
            <a:r>
              <a:rPr dirty="0"/>
              <a:t>个非常重要的数据，</a:t>
            </a:r>
            <a:r>
              <a:rPr lang="en-US" dirty="0"/>
              <a:t>1</a:t>
            </a:r>
            <a:r>
              <a:rPr lang="zh-CN" altLang="en-US" dirty="0"/>
              <a:t>、</a:t>
            </a:r>
            <a:r>
              <a:rPr dirty="0" err="1"/>
              <a:t>读秀收录</a:t>
            </a:r>
            <a:r>
              <a:rPr lang="en-US" dirty="0"/>
              <a:t>  </a:t>
            </a:r>
            <a:r>
              <a:rPr dirty="0"/>
              <a:t>万种中文图书题录信息，</a:t>
            </a:r>
            <a:r>
              <a:rPr lang="en-US" dirty="0"/>
              <a:t>2</a:t>
            </a:r>
            <a:r>
              <a:rPr lang="zh-CN" altLang="en-US" dirty="0"/>
              <a:t>、</a:t>
            </a:r>
            <a:r>
              <a:rPr dirty="0" err="1"/>
              <a:t>可以对</a:t>
            </a:r>
            <a:r>
              <a:rPr lang="en-US" dirty="0"/>
              <a:t>  </a:t>
            </a:r>
            <a:r>
              <a:rPr dirty="0"/>
              <a:t>万种中文图书进行文献传递，</a:t>
            </a:r>
            <a:r>
              <a:rPr lang="en-US" dirty="0"/>
              <a:t>3</a:t>
            </a:r>
            <a:r>
              <a:rPr lang="zh-CN" altLang="en-US" dirty="0"/>
              <a:t>、</a:t>
            </a:r>
            <a:r>
              <a:rPr dirty="0"/>
              <a:t>涵盖4.5亿个章节，</a:t>
            </a:r>
            <a:r>
              <a:rPr lang="en-US" dirty="0"/>
              <a:t>4</a:t>
            </a:r>
            <a:r>
              <a:rPr lang="zh-CN" altLang="en-US" dirty="0"/>
              <a:t>、</a:t>
            </a:r>
            <a:r>
              <a:rPr dirty="0"/>
              <a:t>超过</a:t>
            </a:r>
            <a:r>
              <a:rPr lang="en-US" dirty="0"/>
              <a:t>17</a:t>
            </a:r>
            <a:r>
              <a:rPr dirty="0"/>
              <a:t>亿页全文资料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/>
              <a:t>读秀为读者提供深入到图书内容的全文检索，读者就可以知道：</a:t>
            </a:r>
            <a:r>
              <a:rPr lang="zh-CN" altLang="en-US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任何一句话，任何一句诗词，出自哪一本书的哪一页</a:t>
            </a: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8D0A5E92-1F0F-42B6-855E-117967BCB90D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A81384D-6C1D-4270-875B-9756E02D1ED0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5939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通过文献传递平台及时回应，即可在邮箱中收到这篇文献的全文资源</a:t>
            </a: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0E14C6E-19BB-406B-BF63-B77411B6EEBE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BC9A36A-011F-4397-8AE4-B0EF004425E7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6144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这是传递的文章，下载之后可以直接观看全文</a:t>
            </a: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628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以外文期刊为例，输入英文名“</a:t>
            </a:r>
            <a:r>
              <a:rPr lang="en-US" altLang="zh-CN" dirty="0"/>
              <a:t>library</a:t>
            </a:r>
            <a:r>
              <a:rPr lang="zh-CN" altLang="en-US" dirty="0"/>
              <a:t>”，点击外文搜索</a:t>
            </a:r>
            <a:endParaRPr lang="zh-CN" altLang="en-US" dirty="0"/>
          </a:p>
        </p:txBody>
      </p:sp>
      <p:sp>
        <p:nvSpPr>
          <p:cNvPr id="1628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866" name="Rectangle 7"/>
          <p:cNvSpPr txBox="1">
            <a:spLocks noGrp="1"/>
          </p:cNvSpPr>
          <p:nvPr/>
        </p:nvSpPr>
        <p:spPr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</a:ln>
        </p:spPr>
        <p:txBody>
          <a:bodyPr lIns="94824" tIns="47416" rIns="94824" bIns="47416" anchor="b"/>
          <a:p>
            <a:pPr lvl="0" algn="r" defTabSz="948055"/>
            <a:fld id="{9A0DB2DC-4C9A-4742-B13C-FB6460FD3503}" type="slidenum">
              <a:rPr lang="en-GB" altLang="zh-CN" sz="13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>
            <a:miter/>
          </a:ln>
        </p:spPr>
      </p:sp>
      <p:sp>
        <p:nvSpPr>
          <p:cNvPr id="164868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4824" tIns="47416" rIns="94824" bIns="47416" anchor="t"/>
          <a:p>
            <a:pPr lvl="0" eaLnBrk="1" hangingPunct="1"/>
            <a:r>
              <a:rPr lang="zh-CN" altLang="en-US" dirty="0">
                <a:latin typeface="Arial" panose="020B0604020202020204" pitchFamily="34" charset="0"/>
              </a:rPr>
              <a:t>这就得到关于</a:t>
            </a:r>
            <a:r>
              <a:rPr lang="zh-CN" altLang="en-US" dirty="0"/>
              <a:t>“</a:t>
            </a:r>
            <a:r>
              <a:rPr lang="en-US" altLang="zh-CN" dirty="0"/>
              <a:t>library</a:t>
            </a:r>
            <a:r>
              <a:rPr lang="zh-CN" altLang="en-US" dirty="0"/>
              <a:t>”的外文期刊资源  ，</a:t>
            </a:r>
            <a:r>
              <a:rPr lang="zh-CN" altLang="en-US" dirty="0">
                <a:latin typeface="Arial" panose="020B0604020202020204" pitchFamily="34" charset="0"/>
              </a:rPr>
              <a:t>点击相应题目进入到文献卡片页</a:t>
            </a: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69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0932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和中文文献一样，百链也可对单位购买的外文数据库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进行整合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，极大方便了读者外文搜索。如点击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EBSCO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，即进入相应外文数据库下载地址。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69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320">
              <a:defRPr/>
            </a:pPr>
            <a:r>
              <a:rPr lang="zh-CN" altLang="en-US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这是这篇外文期刊资源在</a:t>
            </a:r>
            <a:r>
              <a:rPr lang="en-US" altLang="zh-CN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zh-CN" altLang="en-US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数据库的下载地址页面，可以下载全文资源。</a:t>
            </a:r>
            <a:endParaRPr lang="zh-CN" altLang="en-US" dirty="0"/>
          </a:p>
        </p:txBody>
      </p:sp>
      <p:sp>
        <p:nvSpPr>
          <p:cNvPr id="716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295FBAF1-2A6C-4D3D-B3EC-CDA80355C6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89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8962" name="Rectangle 7"/>
          <p:cNvSpPr txBox="1">
            <a:spLocks noGrp="1"/>
          </p:cNvSpPr>
          <p:nvPr/>
        </p:nvSpPr>
        <p:spPr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</a:ln>
        </p:spPr>
        <p:txBody>
          <a:bodyPr lIns="94824" tIns="47416" rIns="94824" bIns="47416" anchor="b"/>
          <a:p>
            <a:pPr lvl="0" algn="r" defTabSz="948055"/>
            <a:fld id="{9A0DB2DC-4C9A-4742-B13C-FB6460FD3503}" type="slidenum">
              <a:rPr lang="en-GB" altLang="zh-CN" sz="13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>
            <a:miter/>
          </a:ln>
        </p:spPr>
      </p:sp>
      <p:sp>
        <p:nvSpPr>
          <p:cNvPr id="168964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4824" tIns="47416" rIns="94824" bIns="47416" anchor="t"/>
          <a:p>
            <a:pPr lvl="0" eaLnBrk="1" hangingPunct="1"/>
            <a:r>
              <a:rPr lang="zh-CN" altLang="en-US" dirty="0">
                <a:latin typeface="Arial" panose="020B0604020202020204" pitchFamily="34" charset="0"/>
              </a:rPr>
              <a:t>通过填写邮箱地址，即可在邮箱中接收全文。</a:t>
            </a: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6674" name="Rectangle 7"/>
          <p:cNvSpPr txBox="1">
            <a:spLocks noGrp="1"/>
          </p:cNvSpPr>
          <p:nvPr/>
        </p:nvSpPr>
        <p:spPr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</a:ln>
        </p:spPr>
        <p:txBody>
          <a:bodyPr lIns="94824" tIns="47416" rIns="94824" bIns="47416" anchor="b"/>
          <a:p>
            <a:pPr lvl="0" algn="r" defTabSz="948055"/>
            <a:fld id="{9A0DB2DC-4C9A-4742-B13C-FB6460FD3503}" type="slidenum">
              <a:rPr lang="en-GB" altLang="zh-CN" sz="13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>
            <a:miter/>
          </a:ln>
        </p:spPr>
      </p:sp>
      <p:sp>
        <p:nvSpPr>
          <p:cNvPr id="156676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4824" tIns="47416" rIns="94824" bIns="47416" anchor="t"/>
          <a:p>
            <a:pPr lvl="0" eaLnBrk="1" hangingPunct="1"/>
            <a:r>
              <a:rPr lang="zh-CN" altLang="en-US" dirty="0">
                <a:latin typeface="Arial" panose="020B0604020202020204" pitchFamily="34" charset="0"/>
              </a:rPr>
              <a:t>通过填写邮箱地址，即可在邮箱中接收全文。</a:t>
            </a: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defTabSz="911225"/>
            <a:fld id="{9A0DB2DC-4C9A-4742-B13C-FB6460FD3503}" type="slidenum"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8722" name="Rectangle 7"/>
          <p:cNvSpPr txBox="1">
            <a:spLocks noGrp="1"/>
          </p:cNvSpPr>
          <p:nvPr/>
        </p:nvSpPr>
        <p:spPr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</a:ln>
        </p:spPr>
        <p:txBody>
          <a:bodyPr lIns="94824" tIns="47416" rIns="94824" bIns="47416" anchor="b"/>
          <a:p>
            <a:pPr lvl="0" algn="r" defTabSz="948055"/>
            <a:fld id="{9A0DB2DC-4C9A-4742-B13C-FB6460FD3503}" type="slidenum">
              <a:rPr lang="en-GB" altLang="zh-CN" sz="13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>
            <a:miter/>
          </a:ln>
        </p:spPr>
      </p:sp>
      <p:sp>
        <p:nvSpPr>
          <p:cNvPr id="158724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4824" tIns="47416" rIns="94824" bIns="47416" anchor="t"/>
          <a:p>
            <a:pPr lvl="0" eaLnBrk="1" hangingPunct="1"/>
            <a:r>
              <a:rPr lang="zh-CN" altLang="en-US" dirty="0">
                <a:latin typeface="Arial" panose="020B0604020202020204" pitchFamily="34" charset="0"/>
              </a:rPr>
              <a:t>通过文献传递平台及时回应，即可在邮箱中收到这篇文献的全文资源</a:t>
            </a: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最后在介绍一下我们的服务机制，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如果您在使用中遇到什么问题，可以点击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搜索框右侧的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使用帮助，里面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介绍了如何进行文献搜索、获得文献的方式等，也包含联系客服等等，都可以帮助使用者解决问题。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/>
              <a:t>这就要从产品的核心功能来看，产品核心功能概括为以下三点，图书的一站式搜索服务、图书的一站式获取服务、全新的知识点阅读服务，我会分别为大家进行操作上的演示</a:t>
            </a: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最后，感谢大家的支持，谢谢大家！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首先是图书的一站式检索服务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首先是图书的一站式检索服务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这就是读秀的首页，简洁而又不简单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他的检索服务一共分为三类，快速检索、高级检索和专业检索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首先先为大家介绍一下快速检索，</a:t>
            </a:r>
            <a:r>
              <a:rPr lang="zh-CN" altLang="en-US" dirty="0"/>
              <a:t>在这里可对检索的范围进行定位，可以是全部字段搜索，可以是作者，可以是书名</a:t>
            </a:r>
            <a:endParaRPr lang="zh-CN" altLang="en-US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选择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图书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频道，输入“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模型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”，读秀会提供相关检索提示，点击中文搜索按钮</a:t>
            </a:r>
            <a:r>
              <a:rPr lang="zh-CN" altLang="en-US" baseline="0" dirty="0"/>
              <a:t>进入检索结果页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/>
        </p:nvSpPr>
        <p:spPr>
          <a:xfrm>
            <a:off x="-1" y="4643845"/>
            <a:ext cx="4428309" cy="2214155"/>
          </a:xfrm>
          <a:custGeom>
            <a:avLst/>
            <a:gdLst>
              <a:gd name="connsiteX0" fmla="*/ 0 w 1064000"/>
              <a:gd name="connsiteY0" fmla="*/ 266000 h 532000"/>
              <a:gd name="connsiteX1" fmla="*/ 532000 w 1064000"/>
              <a:gd name="connsiteY1" fmla="*/ 0 h 532000"/>
              <a:gd name="connsiteX2" fmla="*/ 1064000 w 1064000"/>
              <a:gd name="connsiteY2" fmla="*/ 266000 h 532000"/>
              <a:gd name="connsiteX3" fmla="*/ 532000 w 1064000"/>
              <a:gd name="connsiteY3" fmla="*/ 532000 h 5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0" t="0" r="0" b="0"/>
            <a:pathLst>
              <a:path w="1064000" h="532000">
                <a:moveTo>
                  <a:pt x="0" y="532000"/>
                </a:moveTo>
                <a:cubicBezTo>
                  <a:pt x="0" y="238185"/>
                  <a:pt x="238185" y="0"/>
                  <a:pt x="532000" y="0"/>
                </a:cubicBezTo>
                <a:cubicBezTo>
                  <a:pt x="825816" y="0"/>
                  <a:pt x="1064000" y="238185"/>
                  <a:pt x="1064000" y="532000"/>
                </a:cubicBezTo>
                <a:cubicBezTo>
                  <a:pt x="1064000" y="532000"/>
                  <a:pt x="0" y="532000"/>
                  <a:pt x="0" y="532000"/>
                </a:cubicBezTo>
                <a:close/>
              </a:path>
            </a:pathLst>
          </a:custGeom>
          <a:ln>
            <a:solidFill>
              <a:srgbClr val="ECF3F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8" name="任意多边形: 形状 7"/>
          <p:cNvSpPr/>
          <p:nvPr userDrawn="1"/>
        </p:nvSpPr>
        <p:spPr>
          <a:xfrm>
            <a:off x="0" y="0"/>
            <a:ext cx="3605349" cy="966651"/>
          </a:xfrm>
          <a:custGeom>
            <a:avLst/>
            <a:gdLst/>
            <a:ahLst/>
            <a:cxnLst/>
            <a:rect l="0" t="0" r="0" b="0"/>
            <a:pathLst>
              <a:path w="1596000" h="516800">
                <a:moveTo>
                  <a:pt x="0" y="244510"/>
                </a:moveTo>
                <a:lnTo>
                  <a:pt x="0" y="0"/>
                </a:lnTo>
                <a:lnTo>
                  <a:pt x="1596000" y="0"/>
                </a:lnTo>
                <a:cubicBezTo>
                  <a:pt x="1596000" y="0"/>
                  <a:pt x="1291430" y="516800"/>
                  <a:pt x="765768" y="516800"/>
                </a:cubicBezTo>
                <a:cubicBezTo>
                  <a:pt x="240098" y="516800"/>
                  <a:pt x="3638" y="244510"/>
                  <a:pt x="0" y="244510"/>
                </a:cubicBezTo>
                <a:close/>
              </a:path>
            </a:pathLst>
          </a:custGeom>
          <a:solidFill>
            <a:schemeClr val="bg1"/>
          </a:solidFill>
          <a:ln w="7600" cap="flat">
            <a:solidFill>
              <a:srgbClr val="ECF3F4"/>
            </a:solidFill>
            <a:bevel/>
          </a:ln>
        </p:spPr>
      </p:sp>
      <p:sp>
        <p:nvSpPr>
          <p:cNvPr id="9" name="任意多边形: 形状 8"/>
          <p:cNvSpPr/>
          <p:nvPr userDrawn="1"/>
        </p:nvSpPr>
        <p:spPr>
          <a:xfrm>
            <a:off x="10062756" y="4716351"/>
            <a:ext cx="2129244" cy="2141649"/>
          </a:xfrm>
          <a:custGeom>
            <a:avLst/>
            <a:gdLst>
              <a:gd name="connsiteX0" fmla="*/ 2129244 w 2129244"/>
              <a:gd name="connsiteY0" fmla="*/ 0 h 2141649"/>
              <a:gd name="connsiteX1" fmla="*/ 2129244 w 2129244"/>
              <a:gd name="connsiteY1" fmla="*/ 2141649 h 2141649"/>
              <a:gd name="connsiteX2" fmla="*/ 1742717 w 2129244"/>
              <a:gd name="connsiteY2" fmla="*/ 2141649 h 2141649"/>
              <a:gd name="connsiteX3" fmla="*/ 0 w 2129244"/>
              <a:gd name="connsiteY3" fmla="*/ 2141649 h 2141649"/>
              <a:gd name="connsiteX4" fmla="*/ 1923270 w 2129244"/>
              <a:gd name="connsiteY4" fmla="*/ 10401 h 2141649"/>
              <a:gd name="connsiteX5" fmla="*/ 2129244 w 2129244"/>
              <a:gd name="connsiteY5" fmla="*/ 0 h 214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9244" h="2141649">
                <a:moveTo>
                  <a:pt x="2129244" y="0"/>
                </a:moveTo>
                <a:lnTo>
                  <a:pt x="2129244" y="2141649"/>
                </a:lnTo>
                <a:lnTo>
                  <a:pt x="1742717" y="2141649"/>
                </a:lnTo>
                <a:cubicBezTo>
                  <a:pt x="820102" y="2141649"/>
                  <a:pt x="0" y="2141649"/>
                  <a:pt x="0" y="2141649"/>
                </a:cubicBezTo>
                <a:cubicBezTo>
                  <a:pt x="0" y="1032435"/>
                  <a:pt x="843000" y="120109"/>
                  <a:pt x="1923270" y="10401"/>
                </a:cubicBezTo>
                <a:lnTo>
                  <a:pt x="2129244" y="0"/>
                </a:lnTo>
                <a:close/>
              </a:path>
            </a:pathLst>
          </a:custGeom>
          <a:solidFill>
            <a:schemeClr val="bg1"/>
          </a:solidFill>
          <a:ln w="7600" cap="flat">
            <a:solidFill>
              <a:srgbClr val="ECF3F4"/>
            </a:solidFill>
            <a:bevel/>
          </a:ln>
        </p:spPr>
      </p:sp>
      <p:sp>
        <p:nvSpPr>
          <p:cNvPr id="18" name="任意多边形: 形状 17"/>
          <p:cNvSpPr/>
          <p:nvPr userDrawn="1"/>
        </p:nvSpPr>
        <p:spPr>
          <a:xfrm rot="5400000" flipV="1">
            <a:off x="5789023" y="-993882"/>
            <a:ext cx="613956" cy="2601720"/>
          </a:xfrm>
          <a:custGeom>
            <a:avLst/>
            <a:gdLst>
              <a:gd name="connsiteX0" fmla="*/ 0 w 613956"/>
              <a:gd name="connsiteY0" fmla="*/ 0 h 2601720"/>
              <a:gd name="connsiteX1" fmla="*/ 733 w 613956"/>
              <a:gd name="connsiteY1" fmla="*/ 548 h 2601720"/>
              <a:gd name="connsiteX2" fmla="*/ 613956 w 613956"/>
              <a:gd name="connsiteY2" fmla="*/ 1300860 h 2601720"/>
              <a:gd name="connsiteX3" fmla="*/ 733 w 613956"/>
              <a:gd name="connsiteY3" fmla="*/ 2601172 h 2601720"/>
              <a:gd name="connsiteX4" fmla="*/ 0 w 613956"/>
              <a:gd name="connsiteY4" fmla="*/ 2601720 h 2601720"/>
              <a:gd name="connsiteX5" fmla="*/ 0 w 613956"/>
              <a:gd name="connsiteY5" fmla="*/ 0 h 260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956" h="2601720">
                <a:moveTo>
                  <a:pt x="0" y="0"/>
                </a:moveTo>
                <a:lnTo>
                  <a:pt x="733" y="548"/>
                </a:lnTo>
                <a:cubicBezTo>
                  <a:pt x="375244" y="309622"/>
                  <a:pt x="613956" y="777364"/>
                  <a:pt x="613956" y="1300860"/>
                </a:cubicBezTo>
                <a:cubicBezTo>
                  <a:pt x="613956" y="1824356"/>
                  <a:pt x="375244" y="2292098"/>
                  <a:pt x="733" y="2601172"/>
                </a:cubicBezTo>
                <a:lnTo>
                  <a:pt x="0" y="2601720"/>
                </a:lnTo>
                <a:lnTo>
                  <a:pt x="0" y="0"/>
                </a:lnTo>
                <a:close/>
              </a:path>
            </a:pathLst>
          </a:custGeom>
          <a:solidFill>
            <a:srgbClr val="1C838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9435739" y="209333"/>
            <a:ext cx="2756263" cy="3370218"/>
          </a:xfrm>
          <a:custGeom>
            <a:avLst/>
            <a:gdLst>
              <a:gd name="connsiteX0" fmla="*/ 1685109 w 2756262"/>
              <a:gd name="connsiteY0" fmla="*/ 0 h 3370218"/>
              <a:gd name="connsiteX1" fmla="*/ 2627269 w 2756262"/>
              <a:gd name="connsiteY1" fmla="*/ 287790 h 3370218"/>
              <a:gd name="connsiteX2" fmla="*/ 2756262 w 2756262"/>
              <a:gd name="connsiteY2" fmla="*/ 384249 h 3370218"/>
              <a:gd name="connsiteX3" fmla="*/ 2756262 w 2756262"/>
              <a:gd name="connsiteY3" fmla="*/ 2985969 h 3370218"/>
              <a:gd name="connsiteX4" fmla="*/ 2627269 w 2756262"/>
              <a:gd name="connsiteY4" fmla="*/ 3082428 h 3370218"/>
              <a:gd name="connsiteX5" fmla="*/ 1685109 w 2756262"/>
              <a:gd name="connsiteY5" fmla="*/ 3370218 h 3370218"/>
              <a:gd name="connsiteX6" fmla="*/ 0 w 2756262"/>
              <a:gd name="connsiteY6" fmla="*/ 1685109 h 3370218"/>
              <a:gd name="connsiteX7" fmla="*/ 1685109 w 2756262"/>
              <a:gd name="connsiteY7" fmla="*/ 0 h 337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6262" h="3370218">
                <a:moveTo>
                  <a:pt x="1685109" y="0"/>
                </a:moveTo>
                <a:cubicBezTo>
                  <a:pt x="2034106" y="0"/>
                  <a:pt x="2358324" y="106094"/>
                  <a:pt x="2627269" y="287790"/>
                </a:cubicBezTo>
                <a:lnTo>
                  <a:pt x="2756262" y="384249"/>
                </a:lnTo>
                <a:lnTo>
                  <a:pt x="2756262" y="2985969"/>
                </a:lnTo>
                <a:lnTo>
                  <a:pt x="2627269" y="3082428"/>
                </a:lnTo>
                <a:cubicBezTo>
                  <a:pt x="2358324" y="3264124"/>
                  <a:pt x="2034106" y="3370218"/>
                  <a:pt x="1685109" y="3370218"/>
                </a:cubicBezTo>
                <a:cubicBezTo>
                  <a:pt x="754449" y="3370218"/>
                  <a:pt x="0" y="2615769"/>
                  <a:pt x="0" y="1685109"/>
                </a:cubicBezTo>
                <a:cubicBezTo>
                  <a:pt x="0" y="754449"/>
                  <a:pt x="754449" y="0"/>
                  <a:pt x="168510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CF3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2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tags" Target="../tags/tag8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.xml"/><Relationship Id="rId4" Type="http://schemas.openxmlformats.org/officeDocument/2006/relationships/image" Target="../media/image37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image" Target="../media/image68.png"/><Relationship Id="rId7" Type="http://schemas.openxmlformats.org/officeDocument/2006/relationships/image" Target="../media/image67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7" Type="http://schemas.openxmlformats.org/officeDocument/2006/relationships/notesSlide" Target="../notesSlides/notesSlide39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85.jpeg"/><Relationship Id="rId24" Type="http://schemas.openxmlformats.org/officeDocument/2006/relationships/image" Target="../media/image84.jpeg"/><Relationship Id="rId23" Type="http://schemas.openxmlformats.org/officeDocument/2006/relationships/image" Target="../media/image83.jpeg"/><Relationship Id="rId22" Type="http://schemas.openxmlformats.org/officeDocument/2006/relationships/image" Target="../media/image82.jpeg"/><Relationship Id="rId21" Type="http://schemas.openxmlformats.org/officeDocument/2006/relationships/image" Target="../media/image81.jpeg"/><Relationship Id="rId20" Type="http://schemas.openxmlformats.org/officeDocument/2006/relationships/image" Target="../media/image80.jpeg"/><Relationship Id="rId2" Type="http://schemas.openxmlformats.org/officeDocument/2006/relationships/image" Target="../media/image62.jpeg"/><Relationship Id="rId19" Type="http://schemas.openxmlformats.org/officeDocument/2006/relationships/image" Target="../media/image79.jpeg"/><Relationship Id="rId18" Type="http://schemas.openxmlformats.org/officeDocument/2006/relationships/image" Target="../media/image78.png"/><Relationship Id="rId17" Type="http://schemas.openxmlformats.org/officeDocument/2006/relationships/image" Target="../media/image77.jpeg"/><Relationship Id="rId16" Type="http://schemas.openxmlformats.org/officeDocument/2006/relationships/image" Target="../media/image76.jpeg"/><Relationship Id="rId15" Type="http://schemas.openxmlformats.org/officeDocument/2006/relationships/image" Target="../media/image75.jpeg"/><Relationship Id="rId14" Type="http://schemas.openxmlformats.org/officeDocument/2006/relationships/image" Target="../media/image74.GIF"/><Relationship Id="rId13" Type="http://schemas.openxmlformats.org/officeDocument/2006/relationships/image" Target="../media/image73.jpeg"/><Relationship Id="rId12" Type="http://schemas.openxmlformats.org/officeDocument/2006/relationships/image" Target="../media/image72.jpeg"/><Relationship Id="rId11" Type="http://schemas.openxmlformats.org/officeDocument/2006/relationships/image" Target="../media/image71.jpe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6" Type="http://schemas.openxmlformats.org/officeDocument/2006/relationships/notesSlide" Target="../notesSlides/notesSlide4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99.png"/><Relationship Id="rId13" Type="http://schemas.openxmlformats.org/officeDocument/2006/relationships/image" Target="../media/image98.png"/><Relationship Id="rId12" Type="http://schemas.openxmlformats.org/officeDocument/2006/relationships/image" Target="../media/image97.png"/><Relationship Id="rId11" Type="http://schemas.openxmlformats.org/officeDocument/2006/relationships/image" Target="../media/image96.png"/><Relationship Id="rId10" Type="http://schemas.openxmlformats.org/officeDocument/2006/relationships/image" Target="../media/image95.png"/><Relationship Id="rId1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3.xml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3.xml"/><Relationship Id="rId1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7.xml"/><Relationship Id="rId4" Type="http://schemas.openxmlformats.org/officeDocument/2006/relationships/image" Target="../media/image124.png"/><Relationship Id="rId3" Type="http://schemas.openxmlformats.org/officeDocument/2006/relationships/tags" Target="../tags/tag36.xml"/><Relationship Id="rId2" Type="http://schemas.openxmlformats.org/officeDocument/2006/relationships/image" Target="../media/image123.png"/><Relationship Id="rId1" Type="http://schemas.openxmlformats.org/officeDocument/2006/relationships/tags" Target="../tags/tag35.xml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0.xml"/><Relationship Id="rId5" Type="http://schemas.openxmlformats.org/officeDocument/2006/relationships/image" Target="../media/image127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4.xml"/><Relationship Id="rId7" Type="http://schemas.openxmlformats.org/officeDocument/2006/relationships/image" Target="../media/image130.png"/><Relationship Id="rId6" Type="http://schemas.openxmlformats.org/officeDocument/2006/relationships/tags" Target="../tags/tag43.xml"/><Relationship Id="rId5" Type="http://schemas.openxmlformats.org/officeDocument/2006/relationships/image" Target="../media/image129.png"/><Relationship Id="rId4" Type="http://schemas.openxmlformats.org/officeDocument/2006/relationships/tags" Target="../tags/tag42.xml"/><Relationship Id="rId3" Type="http://schemas.openxmlformats.org/officeDocument/2006/relationships/image" Target="../media/image127.png"/><Relationship Id="rId2" Type="http://schemas.openxmlformats.org/officeDocument/2006/relationships/tags" Target="../tags/tag41.xml"/><Relationship Id="rId1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tags" Target="../tags/tag45.xml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34.jpeg"/><Relationship Id="rId2" Type="http://schemas.openxmlformats.org/officeDocument/2006/relationships/image" Target="../media/image128.png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2.xml"/><Relationship Id="rId2" Type="http://schemas.openxmlformats.org/officeDocument/2006/relationships/image" Target="../media/image13.png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35.png"/><Relationship Id="rId2" Type="http://schemas.openxmlformats.org/officeDocument/2006/relationships/image" Target="../media/image128.png"/><Relationship Id="rId1" Type="http://schemas.openxmlformats.org/officeDocument/2006/relationships/tags" Target="../tags/tag49.xml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27.png"/><Relationship Id="rId1" Type="http://schemas.openxmlformats.org/officeDocument/2006/relationships/tags" Target="../tags/tag5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2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5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27.png"/><Relationship Id="rId1" Type="http://schemas.openxmlformats.org/officeDocument/2006/relationships/tags" Target="../tags/tag53.xm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9.xml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127.png"/><Relationship Id="rId1" Type="http://schemas.openxmlformats.org/officeDocument/2006/relationships/tags" Target="../tags/tag55.xml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146.png"/><Relationship Id="rId7" Type="http://schemas.openxmlformats.org/officeDocument/2006/relationships/tags" Target="../tags/tag63.xml"/><Relationship Id="rId6" Type="http://schemas.openxmlformats.org/officeDocument/2006/relationships/image" Target="../media/image145.png"/><Relationship Id="rId5" Type="http://schemas.openxmlformats.org/officeDocument/2006/relationships/tags" Target="../tags/tag62.xml"/><Relationship Id="rId4" Type="http://schemas.openxmlformats.org/officeDocument/2006/relationships/image" Target="../media/image144.png"/><Relationship Id="rId3" Type="http://schemas.openxmlformats.org/officeDocument/2006/relationships/tags" Target="../tags/tag61.xml"/><Relationship Id="rId2" Type="http://schemas.openxmlformats.org/officeDocument/2006/relationships/image" Target="../media/image143.pn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image" Target="../media/image147.png"/><Relationship Id="rId1" Type="http://schemas.openxmlformats.org/officeDocument/2006/relationships/tags" Target="../tags/tag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881380" y="986155"/>
            <a:ext cx="10429240" cy="4885055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066925" y="2833370"/>
            <a:ext cx="9125585" cy="8432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ts val="5865"/>
              </a:lnSpc>
            </a:pPr>
            <a:r>
              <a:rPr sz="4400" b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rPr>
              <a:t>善用超星数字资源助力</a:t>
            </a:r>
            <a:r>
              <a:rPr lang="zh-CN" sz="4400" b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rPr>
              <a:t>学习与发展</a:t>
            </a:r>
            <a:endParaRPr lang="zh-CN" altLang="en-US" sz="4400" b="1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汉仪旗黑-85S" pitchFamily="18" charset="-122"/>
              <a:cs typeface="+mj-cs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287380" y="2958719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1353416" y="3739233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55180" y="4252595"/>
            <a:ext cx="3619500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spc="15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超星集团山西分公司</a:t>
            </a:r>
            <a:endParaRPr kumimoji="0" lang="zh-CN" altLang="en-US" sz="24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汉仪综艺体简" panose="02010600000101010101" charset="-122"/>
              <a:ea typeface="汉仪综艺体简" panose="02010600000101010101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spc="15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弓倩</a:t>
            </a:r>
            <a:endParaRPr kumimoji="0" lang="zh-CN" altLang="en-US" sz="24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汉仪综艺体简" panose="02010600000101010101" charset="-122"/>
              <a:ea typeface="汉仪综艺体简" panose="02010600000101010101" charset="-122"/>
              <a:cs typeface="+mn-cs"/>
            </a:endParaRPr>
          </a:p>
          <a:p>
            <a:endParaRPr kumimoji="0" lang="zh-CN" altLang="en-US" sz="24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汉仪综艺体简" panose="02010600000101010101" charset="-122"/>
              <a:ea typeface="汉仪综艺体简" panose="0201060000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1"/>
      <p:bldP spid="3" grpId="5" bldLvl="0" animBg="1"/>
      <p:bldP spid="23" grpId="6" bldLvl="0" animBg="1"/>
      <p:bldP spid="24" grpId="7" bldLvl="0" animBg="1"/>
      <p:bldP spid="25" grpId="8" bldLvl="0" animBg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58" y="2671855"/>
            <a:ext cx="6406207" cy="3260672"/>
          </a:xfrm>
          <a:prstGeom prst="rect">
            <a:avLst/>
          </a:prstGeom>
        </p:spPr>
      </p:pic>
      <p:sp>
        <p:nvSpPr>
          <p:cNvPr id="7" name="圆角矩形标注 2"/>
          <p:cNvSpPr/>
          <p:nvPr/>
        </p:nvSpPr>
        <p:spPr>
          <a:xfrm>
            <a:off x="1379228" y="2781300"/>
            <a:ext cx="1599766" cy="647700"/>
          </a:xfrm>
          <a:prstGeom prst="wedgeRoundRectCallout">
            <a:avLst>
              <a:gd name="adj1" fmla="val 57951"/>
              <a:gd name="adj2" fmla="val -94125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检索词：模型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圆角矩形标注 5"/>
          <p:cNvSpPr/>
          <p:nvPr/>
        </p:nvSpPr>
        <p:spPr>
          <a:xfrm>
            <a:off x="4903748" y="3762139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检索提示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09279" y="2286365"/>
            <a:ext cx="1165844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5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endParaRPr lang="zh-CN" altLang="en-US" sz="1905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快速检索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11465" y="2832657"/>
            <a:ext cx="4389059" cy="1028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810135" y="1635898"/>
            <a:ext cx="2880320" cy="1338630"/>
          </a:xfrm>
          <a:prstGeom prst="wedgeRectCallout">
            <a:avLst>
              <a:gd name="adj1" fmla="val 2312"/>
              <a:gd name="adj2" fmla="val 6564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深入到图书目次检索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08628" y="76200"/>
            <a:ext cx="28176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目次级检索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855963" y="40038"/>
            <a:ext cx="2833161" cy="8025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038"/>
            <a:ext cx="12192000" cy="6817962"/>
          </a:xfrm>
          <a:prstGeom prst="rect">
            <a:avLst/>
          </a:prstGeom>
        </p:spPr>
      </p:pic>
      <p:sp>
        <p:nvSpPr>
          <p:cNvPr id="20" name="PA-圆角矩形 11"/>
          <p:cNvSpPr/>
          <p:nvPr>
            <p:custDataLst>
              <p:tags r:id="rId2"/>
            </p:custDataLst>
          </p:nvPr>
        </p:nvSpPr>
        <p:spPr>
          <a:xfrm rot="5400000">
            <a:off x="-436245" y="2967355"/>
            <a:ext cx="2270760" cy="9582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47"/>
          <p:cNvSpPr/>
          <p:nvPr/>
        </p:nvSpPr>
        <p:spPr>
          <a:xfrm>
            <a:off x="1211526" y="3620851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67970" y="3314205"/>
            <a:ext cx="12590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可点击具体年份筛选图书馆书籍信息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-圆角矩形 11"/>
          <p:cNvSpPr/>
          <p:nvPr>
            <p:custDataLst>
              <p:tags r:id="rId3"/>
            </p:custDataLst>
          </p:nvPr>
        </p:nvSpPr>
        <p:spPr>
          <a:xfrm rot="10800000">
            <a:off x="207645" y="4615236"/>
            <a:ext cx="982345" cy="21831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50"/>
          <p:cNvSpPr/>
          <p:nvPr/>
        </p:nvSpPr>
        <p:spPr>
          <a:xfrm>
            <a:off x="1163470" y="5372586"/>
            <a:ext cx="430410" cy="726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46330" y="5128831"/>
            <a:ext cx="1214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可点击学科、作者查找相关书籍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4"/>
            </p:custDataLst>
          </p:nvPr>
        </p:nvSpPr>
        <p:spPr>
          <a:xfrm rot="10800000">
            <a:off x="219710" y="1718945"/>
            <a:ext cx="969645" cy="5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53"/>
          <p:cNvSpPr/>
          <p:nvPr/>
        </p:nvSpPr>
        <p:spPr>
          <a:xfrm rot="1011317">
            <a:off x="1259174" y="2308372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93781" y="2465647"/>
            <a:ext cx="753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根据所搜图书，找到自己喜欢的类型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55"/>
          <p:cNvSpPr/>
          <p:nvPr/>
        </p:nvSpPr>
        <p:spPr>
          <a:xfrm rot="10800000">
            <a:off x="9817210" y="3996448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96328" y="3831932"/>
            <a:ext cx="1288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可查找自己相关图书的其它知识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5"/>
            </p:custDataLst>
          </p:nvPr>
        </p:nvSpPr>
        <p:spPr>
          <a:xfrm rot="5400000">
            <a:off x="8196957" y="3127855"/>
            <a:ext cx="5746359" cy="16338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2" name="PA-圆角矩形 11"/>
          <p:cNvSpPr/>
          <p:nvPr>
            <p:custDataLst>
              <p:tags r:id="rId6"/>
            </p:custDataLst>
          </p:nvPr>
        </p:nvSpPr>
        <p:spPr>
          <a:xfrm rot="5400000">
            <a:off x="8775676" y="1950383"/>
            <a:ext cx="2144652" cy="6029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3" name="左箭头 63"/>
          <p:cNvSpPr/>
          <p:nvPr/>
        </p:nvSpPr>
        <p:spPr>
          <a:xfrm>
            <a:off x="9044904" y="2044681"/>
            <a:ext cx="374566" cy="481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470272" y="1803758"/>
            <a:ext cx="16076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点击默认排序下拉框内的功能则会依据文字介绍，展示相关功能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96830" y="3071190"/>
            <a:ext cx="2575245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缩小检索范围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496054" y="4827133"/>
            <a:ext cx="2431128" cy="1163457"/>
          </a:xfrm>
          <a:prstGeom prst="wedgeRectCallout">
            <a:avLst>
              <a:gd name="adj1" fmla="val 94414"/>
              <a:gd name="adj2" fmla="val -4895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圆角矩形 3"/>
          <p:cNvSpPr/>
          <p:nvPr/>
        </p:nvSpPr>
        <p:spPr>
          <a:xfrm>
            <a:off x="1493827" y="1179816"/>
            <a:ext cx="3048340" cy="34289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/>
      <p:bldP spid="26" grpId="0" bldLvl="0" animBg="1"/>
      <p:bldP spid="27" grpId="0" bldLvl="0" animBg="1"/>
      <p:bldP spid="28" grpId="0"/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/>
      <p:bldP spid="16" grpId="0" bldLvl="0" animBg="1"/>
      <p:bldP spid="17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73" y="0"/>
            <a:ext cx="12045213" cy="6858000"/>
          </a:xfrm>
          <a:prstGeom prst="rect">
            <a:avLst/>
          </a:prstGeom>
        </p:spPr>
      </p:pic>
      <p:sp>
        <p:nvSpPr>
          <p:cNvPr id="3" name="圆角矩形 3"/>
          <p:cNvSpPr/>
          <p:nvPr/>
        </p:nvSpPr>
        <p:spPr>
          <a:xfrm>
            <a:off x="3826491" y="4487790"/>
            <a:ext cx="2194530" cy="48005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5" name="矩形 4"/>
          <p:cNvSpPr/>
          <p:nvPr/>
        </p:nvSpPr>
        <p:spPr>
          <a:xfrm>
            <a:off x="8402923" y="127046"/>
            <a:ext cx="357197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纸电一站式检索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888359" y="2919626"/>
            <a:ext cx="3312791" cy="1371581"/>
          </a:xfrm>
          <a:prstGeom prst="wedgeRectCallout">
            <a:avLst>
              <a:gd name="adj1" fmla="val -61582"/>
              <a:gd name="adj2" fmla="val 4915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馆藏纸本、馆藏电子版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一站式检索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高级检索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圆角矩形标注 5"/>
          <p:cNvSpPr/>
          <p:nvPr/>
        </p:nvSpPr>
        <p:spPr>
          <a:xfrm>
            <a:off x="9456698" y="2695575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高级检索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719652"/>
            <a:ext cx="12191999" cy="62130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768" y="1813358"/>
            <a:ext cx="11142464" cy="3431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159"/>
            <a:ext cx="12192000" cy="64756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910568" y="134537"/>
            <a:ext cx="197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专业检索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4028"/>
            <a:ext cx="12192000" cy="67302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" y="93093"/>
            <a:ext cx="12191999" cy="6505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618" y="110550"/>
            <a:ext cx="5133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具体分类查找功能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9479285" y="2695583"/>
            <a:ext cx="1645916" cy="733417"/>
          </a:xfrm>
          <a:prstGeom prst="wedgeRectCallout">
            <a:avLst>
              <a:gd name="adj1" fmla="val -72577"/>
              <a:gd name="adj2" fmla="val -6253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分类导航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763" cy="6858000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89429" y="952501"/>
            <a:ext cx="1409700" cy="43148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288699" y="1575765"/>
            <a:ext cx="2133672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点击导航分类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查找相关图书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7345613" y="2434719"/>
            <a:ext cx="2133672" cy="994281"/>
          </a:xfrm>
          <a:prstGeom prst="wedgeRectCallout">
            <a:avLst>
              <a:gd name="adj1" fmla="val -117823"/>
              <a:gd name="adj2" fmla="val -126455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根据列表标题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获取相应著作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PA-圆角矩形 11"/>
          <p:cNvSpPr/>
          <p:nvPr>
            <p:custDataLst>
              <p:tags r:id="rId3"/>
            </p:custDataLst>
          </p:nvPr>
        </p:nvSpPr>
        <p:spPr>
          <a:xfrm rot="10800000">
            <a:off x="309481" y="1202621"/>
            <a:ext cx="969596" cy="1662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45" y="22733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5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43894" y="3296178"/>
            <a:ext cx="8189304" cy="1602252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72583" y="3865571"/>
            <a:ext cx="1133095" cy="847569"/>
            <a:chOff x="6054436" y="2516682"/>
            <a:chExt cx="849821" cy="635481"/>
          </a:xfrm>
        </p:grpSpPr>
        <p:sp>
          <p:nvSpPr>
            <p:cNvPr id="4" name="Freeform 133"/>
            <p:cNvSpPr/>
            <p:nvPr/>
          </p:nvSpPr>
          <p:spPr bwMode="auto">
            <a:xfrm rot="2700000" flipH="1">
              <a:off x="6116557" y="2900581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" name="Freeform 134"/>
            <p:cNvSpPr/>
            <p:nvPr/>
          </p:nvSpPr>
          <p:spPr bwMode="auto">
            <a:xfrm rot="2700000" flipH="1">
              <a:off x="6176406" y="2915096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Freeform 135"/>
            <p:cNvSpPr/>
            <p:nvPr/>
          </p:nvSpPr>
          <p:spPr bwMode="auto">
            <a:xfrm rot="2700000" flipH="1">
              <a:off x="6216128" y="2926935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1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Freeform 107"/>
            <p:cNvSpPr/>
            <p:nvPr/>
          </p:nvSpPr>
          <p:spPr bwMode="auto">
            <a:xfrm rot="2700000" flipH="1">
              <a:off x="6219230" y="2666090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Freeform 107"/>
            <p:cNvSpPr/>
            <p:nvPr/>
          </p:nvSpPr>
          <p:spPr bwMode="auto">
            <a:xfrm rot="2700000">
              <a:off x="6369742" y="2816602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Freeform 108"/>
            <p:cNvSpPr/>
            <p:nvPr/>
          </p:nvSpPr>
          <p:spPr bwMode="auto">
            <a:xfrm rot="2700000">
              <a:off x="6407803" y="2370881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Oval 113"/>
            <p:cNvSpPr>
              <a:spLocks noChangeArrowheads="1"/>
            </p:cNvSpPr>
            <p:nvPr/>
          </p:nvSpPr>
          <p:spPr bwMode="auto"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Oval 116"/>
            <p:cNvSpPr>
              <a:spLocks noChangeArrowheads="1"/>
            </p:cNvSpPr>
            <p:nvPr/>
          </p:nvSpPr>
          <p:spPr bwMode="auto">
            <a:xfrm rot="2700000">
              <a:off x="6500229" y="2704639"/>
              <a:ext cx="70303" cy="72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Oval 119"/>
            <p:cNvSpPr>
              <a:spLocks noChangeArrowheads="1"/>
            </p:cNvSpPr>
            <p:nvPr/>
          </p:nvSpPr>
          <p:spPr bwMode="auto"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27"/>
            <p:cNvSpPr/>
            <p:nvPr/>
          </p:nvSpPr>
          <p:spPr>
            <a:xfrm rot="2700000">
              <a:off x="6301683" y="2909543"/>
              <a:ext cx="71523" cy="43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Rounded Rectangle 34"/>
          <p:cNvSpPr/>
          <p:nvPr/>
        </p:nvSpPr>
        <p:spPr>
          <a:xfrm>
            <a:off x="871856" y="319872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17" name="Freeform 50"/>
          <p:cNvSpPr>
            <a:spLocks noEditPoints="1"/>
          </p:cNvSpPr>
          <p:nvPr/>
        </p:nvSpPr>
        <p:spPr bwMode="auto">
          <a:xfrm>
            <a:off x="1086540" y="3378275"/>
            <a:ext cx="231227" cy="291329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14" name="Oval 40"/>
          <p:cNvSpPr/>
          <p:nvPr/>
        </p:nvSpPr>
        <p:spPr>
          <a:xfrm>
            <a:off x="9042383" y="2236747"/>
            <a:ext cx="1859984" cy="1860557"/>
          </a:xfrm>
          <a:prstGeom prst="ellipse">
            <a:avLst/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0" name="Rounded Rectangle 34"/>
          <p:cNvSpPr/>
          <p:nvPr/>
        </p:nvSpPr>
        <p:spPr>
          <a:xfrm>
            <a:off x="3917733" y="3187947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2" name="Freeform 48"/>
          <p:cNvSpPr>
            <a:spLocks noEditPoints="1"/>
          </p:cNvSpPr>
          <p:nvPr/>
        </p:nvSpPr>
        <p:spPr bwMode="auto">
          <a:xfrm>
            <a:off x="4141115" y="3378275"/>
            <a:ext cx="213832" cy="31297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24" name="Rounded Rectangle 34"/>
          <p:cNvSpPr/>
          <p:nvPr/>
        </p:nvSpPr>
        <p:spPr>
          <a:xfrm>
            <a:off x="6217390" y="432331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grpSp>
        <p:nvGrpSpPr>
          <p:cNvPr id="26" name="Group 30"/>
          <p:cNvGrpSpPr/>
          <p:nvPr/>
        </p:nvGrpSpPr>
        <p:grpSpPr>
          <a:xfrm>
            <a:off x="6407949" y="4540303"/>
            <a:ext cx="280272" cy="245881"/>
            <a:chOff x="3175" y="-1587"/>
            <a:chExt cx="490538" cy="430212"/>
          </a:xfrm>
          <a:solidFill>
            <a:schemeClr val="bg2"/>
          </a:solidFill>
        </p:grpSpPr>
        <p:sp>
          <p:nvSpPr>
            <p:cNvPr id="27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  <p:sp>
          <p:nvSpPr>
            <p:cNvPr id="28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98"/>
          <p:cNvSpPr txBox="1"/>
          <p:nvPr/>
        </p:nvSpPr>
        <p:spPr>
          <a:xfrm>
            <a:off x="9367081" y="2426583"/>
            <a:ext cx="12105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-181526" y="3905507"/>
            <a:ext cx="2940275" cy="1437847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目录级的图书检索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563151" y="1892647"/>
            <a:ext cx="3583591" cy="1067872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关联的检索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相关的知识、相关的人物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11586" y="5126552"/>
            <a:ext cx="4672089" cy="936226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纸、电一站式检索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8187" y="505029"/>
            <a:ext cx="6062415" cy="533498"/>
            <a:chOff x="378187" y="235223"/>
            <a:chExt cx="7786993" cy="685262"/>
          </a:xfrm>
        </p:grpSpPr>
        <p:sp>
          <p:nvSpPr>
            <p:cNvPr id="37" name="TextBox 23"/>
            <p:cNvSpPr txBox="1"/>
            <p:nvPr/>
          </p:nvSpPr>
          <p:spPr>
            <a:xfrm>
              <a:off x="2768969" y="235223"/>
              <a:ext cx="5159838" cy="67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dirty="0">
                  <a:solidFill>
                    <a:srgbClr val="004B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图书的一站式检索服务</a:t>
              </a:r>
              <a:endParaRPr lang="zh-CN" altLang="en-US" sz="28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3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28"/>
            <p:cNvSpPr/>
            <p:nvPr/>
          </p:nvSpPr>
          <p:spPr>
            <a:xfrm>
              <a:off x="7616940" y="684247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9"/>
            <p:cNvSpPr/>
            <p:nvPr/>
          </p:nvSpPr>
          <p:spPr>
            <a:xfrm>
              <a:off x="7771765" y="259868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4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5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7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11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13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1" animBg="1"/>
      <p:bldP spid="17" grpId="2" animBg="1"/>
      <p:bldP spid="14" grpId="3" animBg="1"/>
      <p:bldP spid="20" grpId="4" animBg="1"/>
      <p:bldP spid="22" grpId="5" animBg="1"/>
      <p:bldP spid="24" grpId="6" animBg="1"/>
      <p:bldP spid="29" grpId="7"/>
      <p:bldP spid="31" grpId="9"/>
      <p:bldP spid="33" grpId="11"/>
      <p:bldP spid="35" grpId="1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854667" y="2934476"/>
            <a:ext cx="7134730" cy="70040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图书的一站式获取服务</a:t>
            </a:r>
            <a:endParaRPr lang="en-US" altLang="zh-CN" sz="4400" b="1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5233" y="2702315"/>
            <a:ext cx="1164728" cy="1164728"/>
          </a:xfrm>
          <a:prstGeom prst="rect">
            <a:avLst/>
          </a:prstGeom>
          <a:noFill/>
          <a:ln w="127000" cmpd="thickThin">
            <a:solidFill>
              <a:srgbClr val="4BAF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4BAF32"/>
                </a:solidFill>
              </a:rPr>
              <a:t>2</a:t>
            </a:r>
            <a:endParaRPr lang="zh-CN" altLang="en-US" sz="6600" b="1" dirty="0">
              <a:solidFill>
                <a:srgbClr val="4BAF3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955040"/>
            <a:ext cx="11782800" cy="5685669"/>
          </a:xfrm>
          <a:prstGeom prst="rect">
            <a:avLst/>
          </a:prstGeom>
        </p:spPr>
      </p:pic>
      <p:sp>
        <p:nvSpPr>
          <p:cNvPr id="4" name="PA-圆角矩形 11"/>
          <p:cNvSpPr/>
          <p:nvPr>
            <p:custDataLst>
              <p:tags r:id="rId2"/>
            </p:custDataLst>
          </p:nvPr>
        </p:nvSpPr>
        <p:spPr>
          <a:xfrm rot="10800000">
            <a:off x="2265528" y="5540988"/>
            <a:ext cx="847276" cy="437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2793791">
            <a:off x="2858310" y="6073989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92575" y="6165386"/>
            <a:ext cx="186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点击包库全文阅读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馆藏电子全文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9"/>
          <p:cNvSpPr txBox="1"/>
          <p:nvPr/>
        </p:nvSpPr>
        <p:spPr>
          <a:xfrm>
            <a:off x="3978910" y="773430"/>
            <a:ext cx="4233545" cy="91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zh-CN" altLang="en-US" sz="5330" spc="200">
                <a:solidFill>
                  <a:srgbClr val="262626"/>
                </a:solidFill>
                <a:uFillTx/>
                <a:latin typeface="汉仪铸字美心体简" panose="00020600040101010101" charset="-122"/>
                <a:ea typeface="汉仪铸字美心体简" panose="00020600040101010101" charset="-122"/>
                <a:cs typeface="+mj-cs"/>
                <a:sym typeface="微软雅黑" panose="020B0503020204020204" pitchFamily="34" charset="-122"/>
              </a:rPr>
              <a:t>了解数据库</a:t>
            </a:r>
            <a:endParaRPr lang="zh-CN" altLang="en-US" sz="5330" spc="200" dirty="0">
              <a:solidFill>
                <a:srgbClr val="262626"/>
              </a:solidFill>
              <a:uFillTx/>
              <a:latin typeface="汉仪铸字美心体简" panose="00020600040101010101" charset="-122"/>
              <a:ea typeface="汉仪铸字美心体简" panose="00020600040101010101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28" name="TextBox 54"/>
          <p:cNvSpPr txBox="1"/>
          <p:nvPr/>
        </p:nvSpPr>
        <p:spPr>
          <a:xfrm rot="21560070">
            <a:off x="4865329" y="1699081"/>
            <a:ext cx="2462282" cy="43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>
                <a:solidFill>
                  <a:srgbClr val="272E38"/>
                </a:solidFill>
              </a:rPr>
              <a:t>CONTENTS</a:t>
            </a:r>
            <a:endParaRPr lang="en-US" altLang="zh-CN" sz="3200" dirty="0">
              <a:solidFill>
                <a:srgbClr val="272E38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74179" y="3569219"/>
            <a:ext cx="9072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百链云图书馆：</a:t>
            </a:r>
            <a:r>
              <a:rPr lang="zh-CN" altLang="en-US" sz="2800" b="1" dirty="0">
                <a:solidFill>
                  <a:srgbClr val="3A85C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中外文期刊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等文献资源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的一站式检索平台</a:t>
            </a:r>
            <a:endParaRPr lang="zh-CN" altLang="en-US" sz="2800" b="1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74223" y="4564795"/>
            <a:ext cx="8006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l">
              <a:lnSpc>
                <a:spcPct val="100000"/>
              </a:lnSpc>
              <a:spcAft>
                <a:spcPct val="3500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超星移动图书馆：随时随地的</a:t>
            </a:r>
            <a:r>
              <a:rPr lang="zh-CN" altLang="en-US" sz="2800" b="1" dirty="0">
                <a:solidFill>
                  <a:srgbClr val="3A85C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移动式社交阅读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工具</a:t>
            </a:r>
            <a:endParaRPr lang="zh-CN" altLang="en-US" sz="2800" b="1" kern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2174240" y="2614930"/>
            <a:ext cx="8597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读秀学术搜索：</a:t>
            </a:r>
            <a:r>
              <a:rPr lang="zh-CN" altLang="en-US" sz="2800" b="1" dirty="0">
                <a:solidFill>
                  <a:srgbClr val="3A85C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中文电子图书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一站式检索及获取平台</a:t>
            </a:r>
            <a:endParaRPr lang="zh-CN" altLang="en-US" sz="2800" b="1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31393935333438353b363230363632343b3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16685" y="2599690"/>
            <a:ext cx="548005" cy="548005"/>
          </a:xfrm>
          <a:prstGeom prst="rect">
            <a:avLst/>
          </a:prstGeom>
        </p:spPr>
      </p:pic>
      <p:pic>
        <p:nvPicPr>
          <p:cNvPr id="9" name="图片 8" descr="31393935333438353b363230363635313b3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685" y="3569335"/>
            <a:ext cx="548005" cy="548005"/>
          </a:xfrm>
          <a:prstGeom prst="rect">
            <a:avLst/>
          </a:prstGeom>
        </p:spPr>
      </p:pic>
      <p:pic>
        <p:nvPicPr>
          <p:cNvPr id="10" name="图片 9" descr="31393935333438353b363230363635323b3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6685" y="4538980"/>
            <a:ext cx="548005" cy="548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77" y="749300"/>
            <a:ext cx="11803747" cy="58944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6876" y="0"/>
            <a:ext cx="191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4810" y="698500"/>
            <a:ext cx="9779635" cy="61588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544886" y="3300730"/>
            <a:ext cx="655794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馆藏纸本图书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右箭头 5"/>
          <p:cNvSpPr/>
          <p:nvPr/>
        </p:nvSpPr>
        <p:spPr>
          <a:xfrm rot="2793791">
            <a:off x="4173395" y="360232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28030" y="3608633"/>
            <a:ext cx="153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点击馆藏纸本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00" y="1282700"/>
            <a:ext cx="11364652" cy="5034841"/>
          </a:xfrm>
          <a:prstGeom prst="rect">
            <a:avLst/>
          </a:prstGeom>
        </p:spPr>
      </p:pic>
      <p:sp>
        <p:nvSpPr>
          <p:cNvPr id="8" name="上箭头 7"/>
          <p:cNvSpPr/>
          <p:nvPr/>
        </p:nvSpPr>
        <p:spPr>
          <a:xfrm rot="3120596">
            <a:off x="7115360" y="2247183"/>
            <a:ext cx="82830" cy="325636"/>
          </a:xfrm>
          <a:prstGeom prst="upArrow">
            <a:avLst>
              <a:gd name="adj1" fmla="val 25000"/>
              <a:gd name="adj2" fmla="val 765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405282" y="2553793"/>
            <a:ext cx="1833902" cy="1065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01672" y="1873277"/>
            <a:ext cx="1734277" cy="66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根据图书所在地获取图书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787" y="2618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图书馆藏地址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8255" y="1884045"/>
            <a:ext cx="9744075" cy="3009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PA-圆角矩形 11"/>
          <p:cNvSpPr/>
          <p:nvPr>
            <p:custDataLst>
              <p:tags r:id="rId2"/>
            </p:custDataLst>
          </p:nvPr>
        </p:nvSpPr>
        <p:spPr>
          <a:xfrm rot="10800000">
            <a:off x="1562099" y="1796083"/>
            <a:ext cx="1244598" cy="2008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PA-圆角矩形 11"/>
          <p:cNvSpPr/>
          <p:nvPr>
            <p:custDataLst>
              <p:tags r:id="rId3"/>
            </p:custDataLst>
          </p:nvPr>
        </p:nvSpPr>
        <p:spPr>
          <a:xfrm rot="10800000">
            <a:off x="2870200" y="2006600"/>
            <a:ext cx="1038860" cy="245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767899" y="208343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14027" y="1975490"/>
            <a:ext cx="1887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点击图片、名称跳转详情页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55" y="727710"/>
            <a:ext cx="9305290" cy="5897880"/>
          </a:xfrm>
          <a:prstGeom prst="rect">
            <a:avLst/>
          </a:prstGeom>
        </p:spPr>
      </p:pic>
      <p:sp>
        <p:nvSpPr>
          <p:cNvPr id="19" name="PA-圆角矩形 11"/>
          <p:cNvSpPr/>
          <p:nvPr>
            <p:custDataLst>
              <p:tags r:id="rId5"/>
            </p:custDataLst>
          </p:nvPr>
        </p:nvSpPr>
        <p:spPr>
          <a:xfrm rot="10800000">
            <a:off x="1378423" y="4548403"/>
            <a:ext cx="764276" cy="2133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2239550" y="4632369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34190" y="4493134"/>
            <a:ext cx="2130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点击试读，可以进行线上浏览，判断是否符合自己预期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/>
      <p:bldP spid="19" grpId="0" bldLvl="0" animBg="1"/>
      <p:bldP spid="20" grpId="0" bldLvl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1118235"/>
            <a:ext cx="4758374" cy="521640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486400" y="1828800"/>
            <a:ext cx="528747" cy="323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 rot="5400000">
            <a:off x="7994562" y="3349301"/>
            <a:ext cx="543565" cy="34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142875"/>
            <a:ext cx="5960463" cy="302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97630"/>
            <a:ext cx="6613200" cy="2338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276600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0" y="0"/>
            <a:ext cx="7306310" cy="669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09214" y="2230589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MH_Other_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909214" y="3479570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4BAF3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215" kern="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MH_Other_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09214" y="4728553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Text_1"/>
          <p:cNvSpPr/>
          <p:nvPr>
            <p:custDataLst>
              <p:tags r:id="rId4"/>
            </p:custDataLst>
          </p:nvPr>
        </p:nvSpPr>
        <p:spPr>
          <a:xfrm>
            <a:off x="3867653" y="2344508"/>
            <a:ext cx="2960425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馆藏电子书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Text_2"/>
          <p:cNvSpPr/>
          <p:nvPr>
            <p:custDataLst>
              <p:tags r:id="rId5"/>
            </p:custDataLst>
          </p:nvPr>
        </p:nvSpPr>
        <p:spPr>
          <a:xfrm>
            <a:off x="3867653" y="3593331"/>
            <a:ext cx="2705921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馆藏纸本图书</a:t>
            </a:r>
            <a:endParaRPr lang="zh-CN" altLang="en-US" sz="320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Text_3"/>
          <p:cNvSpPr/>
          <p:nvPr>
            <p:custDataLst>
              <p:tags r:id="rId6"/>
            </p:custDataLst>
          </p:nvPr>
        </p:nvSpPr>
        <p:spPr>
          <a:xfrm>
            <a:off x="3867653" y="4842313"/>
            <a:ext cx="296042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图书馆文献传递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8460" y="506102"/>
            <a:ext cx="6449695" cy="521963"/>
            <a:chOff x="378187" y="236845"/>
            <a:chExt cx="7550620" cy="670392"/>
          </a:xfrm>
        </p:grpSpPr>
        <p:sp>
          <p:nvSpPr>
            <p:cNvPr id="10" name="TextBox 23"/>
            <p:cNvSpPr txBox="1"/>
            <p:nvPr/>
          </p:nvSpPr>
          <p:spPr>
            <a:xfrm>
              <a:off x="2768969" y="236845"/>
              <a:ext cx="5159838" cy="66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b="1" dirty="0"/>
                <a:t>图书的一站式获取服务</a:t>
              </a:r>
              <a:endParaRPr lang="zh-CN" altLang="en-US" sz="2800" b="1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4255"/>
              <a:ext cx="1127219" cy="39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200964" y="6709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355789" y="246620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acher_264763"/>
          <p:cNvSpPr>
            <a:spLocks noChangeAspect="1"/>
          </p:cNvSpPr>
          <p:nvPr/>
        </p:nvSpPr>
        <p:spPr bwMode="auto">
          <a:xfrm>
            <a:off x="7505700" y="2534920"/>
            <a:ext cx="4301490" cy="4171315"/>
          </a:xfrm>
          <a:custGeom>
            <a:avLst/>
            <a:gdLst>
              <a:gd name="connsiteX0" fmla="*/ 257331 w 607639"/>
              <a:gd name="connsiteY0" fmla="*/ 145147 h 578637"/>
              <a:gd name="connsiteX1" fmla="*/ 310700 w 607639"/>
              <a:gd name="connsiteY1" fmla="*/ 187169 h 578637"/>
              <a:gd name="connsiteX2" fmla="*/ 297714 w 607639"/>
              <a:gd name="connsiteY2" fmla="*/ 200407 h 578637"/>
              <a:gd name="connsiteX3" fmla="*/ 295134 w 607639"/>
              <a:gd name="connsiteY3" fmla="*/ 205204 h 578637"/>
              <a:gd name="connsiteX4" fmla="*/ 242654 w 607639"/>
              <a:gd name="connsiteY4" fmla="*/ 163804 h 578637"/>
              <a:gd name="connsiteX5" fmla="*/ 240609 w 607639"/>
              <a:gd name="connsiteY5" fmla="*/ 147101 h 578637"/>
              <a:gd name="connsiteX6" fmla="*/ 257331 w 607639"/>
              <a:gd name="connsiteY6" fmla="*/ 145147 h 578637"/>
              <a:gd name="connsiteX7" fmla="*/ 440205 w 607639"/>
              <a:gd name="connsiteY7" fmla="*/ 141131 h 578637"/>
              <a:gd name="connsiteX8" fmla="*/ 461390 w 607639"/>
              <a:gd name="connsiteY8" fmla="*/ 141131 h 578637"/>
              <a:gd name="connsiteX9" fmla="*/ 488984 w 607639"/>
              <a:gd name="connsiteY9" fmla="*/ 210272 h 578637"/>
              <a:gd name="connsiteX10" fmla="*/ 482576 w 607639"/>
              <a:gd name="connsiteY10" fmla="*/ 182189 h 578637"/>
              <a:gd name="connsiteX11" fmla="*/ 483466 w 607639"/>
              <a:gd name="connsiteY11" fmla="*/ 176057 h 578637"/>
              <a:gd name="connsiteX12" fmla="*/ 492189 w 607639"/>
              <a:gd name="connsiteY12" fmla="*/ 160149 h 578637"/>
              <a:gd name="connsiteX13" fmla="*/ 484445 w 607639"/>
              <a:gd name="connsiteY13" fmla="*/ 146108 h 578637"/>
              <a:gd name="connsiteX14" fmla="*/ 484445 w 607639"/>
              <a:gd name="connsiteY14" fmla="*/ 142997 h 578637"/>
              <a:gd name="connsiteX15" fmla="*/ 487204 w 607639"/>
              <a:gd name="connsiteY15" fmla="*/ 141398 h 578637"/>
              <a:gd name="connsiteX16" fmla="*/ 508478 w 607639"/>
              <a:gd name="connsiteY16" fmla="*/ 141398 h 578637"/>
              <a:gd name="connsiteX17" fmla="*/ 511238 w 607639"/>
              <a:gd name="connsiteY17" fmla="*/ 142997 h 578637"/>
              <a:gd name="connsiteX18" fmla="*/ 511327 w 607639"/>
              <a:gd name="connsiteY18" fmla="*/ 146108 h 578637"/>
              <a:gd name="connsiteX19" fmla="*/ 503494 w 607639"/>
              <a:gd name="connsiteY19" fmla="*/ 160238 h 578637"/>
              <a:gd name="connsiteX20" fmla="*/ 512306 w 607639"/>
              <a:gd name="connsiteY20" fmla="*/ 176146 h 578637"/>
              <a:gd name="connsiteX21" fmla="*/ 513196 w 607639"/>
              <a:gd name="connsiteY21" fmla="*/ 182189 h 578637"/>
              <a:gd name="connsiteX22" fmla="*/ 507588 w 607639"/>
              <a:gd name="connsiteY22" fmla="*/ 210272 h 578637"/>
              <a:gd name="connsiteX23" fmla="*/ 534292 w 607639"/>
              <a:gd name="connsiteY23" fmla="*/ 141131 h 578637"/>
              <a:gd name="connsiteX24" fmla="*/ 555922 w 607639"/>
              <a:gd name="connsiteY24" fmla="*/ 141131 h 578637"/>
              <a:gd name="connsiteX25" fmla="*/ 606838 w 607639"/>
              <a:gd name="connsiteY25" fmla="*/ 191698 h 578637"/>
              <a:gd name="connsiteX26" fmla="*/ 607639 w 607639"/>
              <a:gd name="connsiteY26" fmla="*/ 349442 h 578637"/>
              <a:gd name="connsiteX27" fmla="*/ 586187 w 607639"/>
              <a:gd name="connsiteY27" fmla="*/ 371037 h 578637"/>
              <a:gd name="connsiteX28" fmla="*/ 586098 w 607639"/>
              <a:gd name="connsiteY28" fmla="*/ 371037 h 578637"/>
              <a:gd name="connsiteX29" fmla="*/ 564557 w 607639"/>
              <a:gd name="connsiteY29" fmla="*/ 349620 h 578637"/>
              <a:gd name="connsiteX30" fmla="*/ 563845 w 607639"/>
              <a:gd name="connsiteY30" fmla="*/ 191876 h 578637"/>
              <a:gd name="connsiteX31" fmla="*/ 559483 w 607639"/>
              <a:gd name="connsiteY31" fmla="*/ 187699 h 578637"/>
              <a:gd name="connsiteX32" fmla="*/ 555299 w 607639"/>
              <a:gd name="connsiteY32" fmla="*/ 191876 h 578637"/>
              <a:gd name="connsiteX33" fmla="*/ 555299 w 607639"/>
              <a:gd name="connsiteY33" fmla="*/ 552865 h 578637"/>
              <a:gd name="connsiteX34" fmla="*/ 529485 w 607639"/>
              <a:gd name="connsiteY34" fmla="*/ 578637 h 578637"/>
              <a:gd name="connsiteX35" fmla="*/ 503672 w 607639"/>
              <a:gd name="connsiteY35" fmla="*/ 552865 h 578637"/>
              <a:gd name="connsiteX36" fmla="*/ 503672 w 607639"/>
              <a:gd name="connsiteY36" fmla="*/ 346865 h 578637"/>
              <a:gd name="connsiteX37" fmla="*/ 492456 w 607639"/>
              <a:gd name="connsiteY37" fmla="*/ 346865 h 578637"/>
              <a:gd name="connsiteX38" fmla="*/ 492456 w 607639"/>
              <a:gd name="connsiteY38" fmla="*/ 552865 h 578637"/>
              <a:gd name="connsiteX39" fmla="*/ 466731 w 607639"/>
              <a:gd name="connsiteY39" fmla="*/ 578637 h 578637"/>
              <a:gd name="connsiteX40" fmla="*/ 440917 w 607639"/>
              <a:gd name="connsiteY40" fmla="*/ 552865 h 578637"/>
              <a:gd name="connsiteX41" fmla="*/ 441362 w 607639"/>
              <a:gd name="connsiteY41" fmla="*/ 191965 h 578637"/>
              <a:gd name="connsiteX42" fmla="*/ 436823 w 607639"/>
              <a:gd name="connsiteY42" fmla="*/ 187432 h 578637"/>
              <a:gd name="connsiteX43" fmla="*/ 432372 w 607639"/>
              <a:gd name="connsiteY43" fmla="*/ 191876 h 578637"/>
              <a:gd name="connsiteX44" fmla="*/ 431927 w 607639"/>
              <a:gd name="connsiteY44" fmla="*/ 270437 h 578637"/>
              <a:gd name="connsiteX45" fmla="*/ 399081 w 607639"/>
              <a:gd name="connsiteY45" fmla="*/ 288566 h 578637"/>
              <a:gd name="connsiteX46" fmla="*/ 322886 w 607639"/>
              <a:gd name="connsiteY46" fmla="*/ 241287 h 578637"/>
              <a:gd name="connsiteX47" fmla="*/ 315943 w 607639"/>
              <a:gd name="connsiteY47" fmla="*/ 211782 h 578637"/>
              <a:gd name="connsiteX48" fmla="*/ 345584 w 607639"/>
              <a:gd name="connsiteY48" fmla="*/ 204851 h 578637"/>
              <a:gd name="connsiteX49" fmla="*/ 389112 w 607639"/>
              <a:gd name="connsiteY49" fmla="*/ 231867 h 578637"/>
              <a:gd name="connsiteX50" fmla="*/ 389290 w 607639"/>
              <a:gd name="connsiteY50" fmla="*/ 191698 h 578637"/>
              <a:gd name="connsiteX51" fmla="*/ 440205 w 607639"/>
              <a:gd name="connsiteY51" fmla="*/ 141131 h 578637"/>
              <a:gd name="connsiteX52" fmla="*/ 498052 w 607639"/>
              <a:gd name="connsiteY52" fmla="*/ 37964 h 578637"/>
              <a:gd name="connsiteX53" fmla="*/ 542650 w 607639"/>
              <a:gd name="connsiteY53" fmla="*/ 82421 h 578637"/>
              <a:gd name="connsiteX54" fmla="*/ 498052 w 607639"/>
              <a:gd name="connsiteY54" fmla="*/ 126878 h 578637"/>
              <a:gd name="connsiteX55" fmla="*/ 453454 w 607639"/>
              <a:gd name="connsiteY55" fmla="*/ 82421 h 578637"/>
              <a:gd name="connsiteX56" fmla="*/ 498052 w 607639"/>
              <a:gd name="connsiteY56" fmla="*/ 37964 h 578637"/>
              <a:gd name="connsiteX57" fmla="*/ 15486 w 607639"/>
              <a:gd name="connsiteY57" fmla="*/ 0 h 578637"/>
              <a:gd name="connsiteX58" fmla="*/ 358581 w 607639"/>
              <a:gd name="connsiteY58" fmla="*/ 0 h 578637"/>
              <a:gd name="connsiteX59" fmla="*/ 374067 w 607639"/>
              <a:gd name="connsiteY59" fmla="*/ 15466 h 578637"/>
              <a:gd name="connsiteX60" fmla="*/ 374067 w 607639"/>
              <a:gd name="connsiteY60" fmla="*/ 197233 h 578637"/>
              <a:gd name="connsiteX61" fmla="*/ 356890 w 607639"/>
              <a:gd name="connsiteY61" fmla="*/ 186567 h 578637"/>
              <a:gd name="connsiteX62" fmla="*/ 343095 w 607639"/>
              <a:gd name="connsiteY62" fmla="*/ 181057 h 578637"/>
              <a:gd name="connsiteX63" fmla="*/ 343095 w 607639"/>
              <a:gd name="connsiteY63" fmla="*/ 30932 h 578637"/>
              <a:gd name="connsiteX64" fmla="*/ 30972 w 607639"/>
              <a:gd name="connsiteY64" fmla="*/ 30932 h 578637"/>
              <a:gd name="connsiteX65" fmla="*/ 30972 w 607639"/>
              <a:gd name="connsiteY65" fmla="*/ 253941 h 578637"/>
              <a:gd name="connsiteX66" fmla="*/ 304291 w 607639"/>
              <a:gd name="connsiteY66" fmla="*/ 253941 h 578637"/>
              <a:gd name="connsiteX67" fmla="*/ 311500 w 607639"/>
              <a:gd name="connsiteY67" fmla="*/ 259630 h 578637"/>
              <a:gd name="connsiteX68" fmla="*/ 352351 w 607639"/>
              <a:gd name="connsiteY68" fmla="*/ 284873 h 578637"/>
              <a:gd name="connsiteX69" fmla="*/ 15486 w 607639"/>
              <a:gd name="connsiteY69" fmla="*/ 284873 h 578637"/>
              <a:gd name="connsiteX70" fmla="*/ 0 w 607639"/>
              <a:gd name="connsiteY70" fmla="*/ 269407 h 578637"/>
              <a:gd name="connsiteX71" fmla="*/ 0 w 607639"/>
              <a:gd name="connsiteY71" fmla="*/ 15466 h 578637"/>
              <a:gd name="connsiteX72" fmla="*/ 15486 w 607639"/>
              <a:gd name="connsiteY72" fmla="*/ 0 h 57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07639" h="578637">
                <a:moveTo>
                  <a:pt x="257331" y="145147"/>
                </a:moveTo>
                <a:lnTo>
                  <a:pt x="310700" y="187169"/>
                </a:lnTo>
                <a:cubicBezTo>
                  <a:pt x="305541" y="190456"/>
                  <a:pt x="301094" y="194898"/>
                  <a:pt x="297714" y="200407"/>
                </a:cubicBezTo>
                <a:cubicBezTo>
                  <a:pt x="296735" y="202006"/>
                  <a:pt x="295846" y="203605"/>
                  <a:pt x="295134" y="205204"/>
                </a:cubicBezTo>
                <a:lnTo>
                  <a:pt x="242654" y="163804"/>
                </a:lnTo>
                <a:cubicBezTo>
                  <a:pt x="237495" y="159806"/>
                  <a:pt x="236606" y="152254"/>
                  <a:pt x="240609" y="147101"/>
                </a:cubicBezTo>
                <a:cubicBezTo>
                  <a:pt x="244700" y="141948"/>
                  <a:pt x="252172" y="141060"/>
                  <a:pt x="257331" y="145147"/>
                </a:cubicBezTo>
                <a:close/>
                <a:moveTo>
                  <a:pt x="440205" y="141131"/>
                </a:moveTo>
                <a:lnTo>
                  <a:pt x="461390" y="141131"/>
                </a:lnTo>
                <a:cubicBezTo>
                  <a:pt x="463972" y="147796"/>
                  <a:pt x="485246" y="200674"/>
                  <a:pt x="488984" y="210272"/>
                </a:cubicBezTo>
                <a:lnTo>
                  <a:pt x="482576" y="182189"/>
                </a:lnTo>
                <a:cubicBezTo>
                  <a:pt x="482041" y="180145"/>
                  <a:pt x="482398" y="177923"/>
                  <a:pt x="483466" y="176057"/>
                </a:cubicBezTo>
                <a:lnTo>
                  <a:pt x="492189" y="160149"/>
                </a:lnTo>
                <a:lnTo>
                  <a:pt x="484445" y="146108"/>
                </a:lnTo>
                <a:cubicBezTo>
                  <a:pt x="483911" y="145130"/>
                  <a:pt x="483911" y="143886"/>
                  <a:pt x="484445" y="142997"/>
                </a:cubicBezTo>
                <a:cubicBezTo>
                  <a:pt x="485068" y="142020"/>
                  <a:pt x="486047" y="141398"/>
                  <a:pt x="487204" y="141398"/>
                </a:cubicBezTo>
                <a:lnTo>
                  <a:pt x="508478" y="141398"/>
                </a:lnTo>
                <a:cubicBezTo>
                  <a:pt x="509636" y="141398"/>
                  <a:pt x="510704" y="142020"/>
                  <a:pt x="511238" y="142997"/>
                </a:cubicBezTo>
                <a:cubicBezTo>
                  <a:pt x="511772" y="143886"/>
                  <a:pt x="511861" y="145130"/>
                  <a:pt x="511327" y="146108"/>
                </a:cubicBezTo>
                <a:lnTo>
                  <a:pt x="503494" y="160238"/>
                </a:lnTo>
                <a:lnTo>
                  <a:pt x="512306" y="176146"/>
                </a:lnTo>
                <a:cubicBezTo>
                  <a:pt x="513285" y="177923"/>
                  <a:pt x="513641" y="180145"/>
                  <a:pt x="513196" y="182189"/>
                </a:cubicBezTo>
                <a:lnTo>
                  <a:pt x="507588" y="210272"/>
                </a:lnTo>
                <a:cubicBezTo>
                  <a:pt x="520851" y="175968"/>
                  <a:pt x="513196" y="195875"/>
                  <a:pt x="534292" y="141131"/>
                </a:cubicBezTo>
                <a:lnTo>
                  <a:pt x="555922" y="141131"/>
                </a:lnTo>
                <a:cubicBezTo>
                  <a:pt x="583872" y="141131"/>
                  <a:pt x="606660" y="163793"/>
                  <a:pt x="606838" y="191698"/>
                </a:cubicBezTo>
                <a:lnTo>
                  <a:pt x="607639" y="349442"/>
                </a:lnTo>
                <a:cubicBezTo>
                  <a:pt x="607639" y="361261"/>
                  <a:pt x="598115" y="370948"/>
                  <a:pt x="586187" y="371037"/>
                </a:cubicBezTo>
                <a:lnTo>
                  <a:pt x="586098" y="371037"/>
                </a:lnTo>
                <a:cubicBezTo>
                  <a:pt x="574259" y="371037"/>
                  <a:pt x="564646" y="361439"/>
                  <a:pt x="564557" y="349620"/>
                </a:cubicBezTo>
                <a:lnTo>
                  <a:pt x="563845" y="191876"/>
                </a:lnTo>
                <a:cubicBezTo>
                  <a:pt x="563756" y="189565"/>
                  <a:pt x="561886" y="187610"/>
                  <a:pt x="559483" y="187699"/>
                </a:cubicBezTo>
                <a:cubicBezTo>
                  <a:pt x="557169" y="187699"/>
                  <a:pt x="555299" y="189565"/>
                  <a:pt x="555299" y="191876"/>
                </a:cubicBezTo>
                <a:lnTo>
                  <a:pt x="555299" y="552865"/>
                </a:lnTo>
                <a:cubicBezTo>
                  <a:pt x="555299" y="567084"/>
                  <a:pt x="543728" y="578637"/>
                  <a:pt x="529485" y="578637"/>
                </a:cubicBezTo>
                <a:cubicBezTo>
                  <a:pt x="515154" y="578637"/>
                  <a:pt x="503672" y="567084"/>
                  <a:pt x="503672" y="552865"/>
                </a:cubicBezTo>
                <a:lnTo>
                  <a:pt x="503672" y="346865"/>
                </a:lnTo>
                <a:lnTo>
                  <a:pt x="492456" y="346865"/>
                </a:lnTo>
                <a:lnTo>
                  <a:pt x="492456" y="552865"/>
                </a:lnTo>
                <a:cubicBezTo>
                  <a:pt x="492456" y="567084"/>
                  <a:pt x="480973" y="578637"/>
                  <a:pt x="466731" y="578637"/>
                </a:cubicBezTo>
                <a:cubicBezTo>
                  <a:pt x="452400" y="578637"/>
                  <a:pt x="440917" y="567084"/>
                  <a:pt x="440917" y="552865"/>
                </a:cubicBezTo>
                <a:cubicBezTo>
                  <a:pt x="440917" y="324292"/>
                  <a:pt x="441362" y="295409"/>
                  <a:pt x="441362" y="191965"/>
                </a:cubicBezTo>
                <a:cubicBezTo>
                  <a:pt x="441362" y="189476"/>
                  <a:pt x="439315" y="187432"/>
                  <a:pt x="436823" y="187432"/>
                </a:cubicBezTo>
                <a:cubicBezTo>
                  <a:pt x="434419" y="187432"/>
                  <a:pt x="432372" y="189387"/>
                  <a:pt x="432372" y="191876"/>
                </a:cubicBezTo>
                <a:cubicBezTo>
                  <a:pt x="432283" y="201918"/>
                  <a:pt x="432016" y="261994"/>
                  <a:pt x="431927" y="270437"/>
                </a:cubicBezTo>
                <a:cubicBezTo>
                  <a:pt x="431838" y="287144"/>
                  <a:pt x="413412" y="297453"/>
                  <a:pt x="399081" y="288566"/>
                </a:cubicBezTo>
                <a:lnTo>
                  <a:pt x="322886" y="241287"/>
                </a:lnTo>
                <a:cubicBezTo>
                  <a:pt x="312827" y="235066"/>
                  <a:pt x="309712" y="221825"/>
                  <a:pt x="315943" y="211782"/>
                </a:cubicBezTo>
                <a:cubicBezTo>
                  <a:pt x="322174" y="201651"/>
                  <a:pt x="335437" y="198541"/>
                  <a:pt x="345584" y="204851"/>
                </a:cubicBezTo>
                <a:lnTo>
                  <a:pt x="389112" y="231867"/>
                </a:lnTo>
                <a:cubicBezTo>
                  <a:pt x="389290" y="195430"/>
                  <a:pt x="389201" y="214893"/>
                  <a:pt x="389290" y="191698"/>
                </a:cubicBezTo>
                <a:cubicBezTo>
                  <a:pt x="389468" y="163793"/>
                  <a:pt x="412344" y="141131"/>
                  <a:pt x="440205" y="141131"/>
                </a:cubicBezTo>
                <a:close/>
                <a:moveTo>
                  <a:pt x="498052" y="37964"/>
                </a:moveTo>
                <a:cubicBezTo>
                  <a:pt x="522683" y="37964"/>
                  <a:pt x="542650" y="57868"/>
                  <a:pt x="542650" y="82421"/>
                </a:cubicBezTo>
                <a:cubicBezTo>
                  <a:pt x="542650" y="106974"/>
                  <a:pt x="522683" y="126878"/>
                  <a:pt x="498052" y="126878"/>
                </a:cubicBezTo>
                <a:cubicBezTo>
                  <a:pt x="473421" y="126878"/>
                  <a:pt x="453454" y="106974"/>
                  <a:pt x="453454" y="82421"/>
                </a:cubicBezTo>
                <a:cubicBezTo>
                  <a:pt x="453454" y="57868"/>
                  <a:pt x="473421" y="37964"/>
                  <a:pt x="498052" y="37964"/>
                </a:cubicBezTo>
                <a:close/>
                <a:moveTo>
                  <a:pt x="15486" y="0"/>
                </a:moveTo>
                <a:lnTo>
                  <a:pt x="358581" y="0"/>
                </a:lnTo>
                <a:cubicBezTo>
                  <a:pt x="367125" y="0"/>
                  <a:pt x="374067" y="6933"/>
                  <a:pt x="374067" y="15466"/>
                </a:cubicBezTo>
                <a:lnTo>
                  <a:pt x="374067" y="197233"/>
                </a:lnTo>
                <a:lnTo>
                  <a:pt x="356890" y="186567"/>
                </a:lnTo>
                <a:cubicBezTo>
                  <a:pt x="352529" y="183901"/>
                  <a:pt x="347901" y="182034"/>
                  <a:pt x="343095" y="181057"/>
                </a:cubicBezTo>
                <a:lnTo>
                  <a:pt x="343095" y="30932"/>
                </a:lnTo>
                <a:lnTo>
                  <a:pt x="30972" y="30932"/>
                </a:lnTo>
                <a:lnTo>
                  <a:pt x="30972" y="253941"/>
                </a:lnTo>
                <a:lnTo>
                  <a:pt x="304291" y="253941"/>
                </a:lnTo>
                <a:cubicBezTo>
                  <a:pt x="306427" y="256075"/>
                  <a:pt x="308919" y="257941"/>
                  <a:pt x="311500" y="259630"/>
                </a:cubicBezTo>
                <a:lnTo>
                  <a:pt x="352351" y="284873"/>
                </a:lnTo>
                <a:lnTo>
                  <a:pt x="15486" y="284873"/>
                </a:lnTo>
                <a:cubicBezTo>
                  <a:pt x="6942" y="284873"/>
                  <a:pt x="0" y="277940"/>
                  <a:pt x="0" y="269407"/>
                </a:cubicBezTo>
                <a:lnTo>
                  <a:pt x="0" y="15466"/>
                </a:lnTo>
                <a:cubicBezTo>
                  <a:pt x="0" y="6933"/>
                  <a:pt x="6942" y="0"/>
                  <a:pt x="15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0355" y="726877"/>
            <a:ext cx="9851292" cy="613112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个人账号绑定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523" y="1093655"/>
            <a:ext cx="8878954" cy="53975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个人账号绑定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540702" y="2904785"/>
            <a:ext cx="7134730" cy="701731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1265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全新的知识点阅读模式</a:t>
            </a:r>
            <a:endParaRPr lang="en-US" altLang="zh-CN" sz="4400" b="1" dirty="0">
              <a:solidFill>
                <a:srgbClr val="1265B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5974" y="2673287"/>
            <a:ext cx="1164728" cy="1164728"/>
          </a:xfrm>
          <a:prstGeom prst="rect">
            <a:avLst/>
          </a:prstGeom>
          <a:noFill/>
          <a:ln w="127000" cmpd="thickThin">
            <a:solidFill>
              <a:srgbClr val="1265B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3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00310" y="1281596"/>
            <a:ext cx="9588500" cy="4216706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72820" y="2721004"/>
            <a:ext cx="6433205" cy="8432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ts val="5865"/>
              </a:lnSpc>
            </a:pPr>
            <a:r>
              <a:rPr lang="zh-CN" altLang="en-US" sz="60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zh-CN" altLang="en-US" sz="60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学术搜索</a:t>
            </a:r>
            <a:endParaRPr lang="zh-CN" altLang="en-US" sz="60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12955" y="2892679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2712951" y="3699863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1"/>
      <p:bldP spid="3" grpId="5" animBg="1"/>
      <p:bldP spid="23" grpId="6" animBg="1"/>
      <p:bldP spid="24" grpId="7" animBg="1"/>
      <p:bldP spid="25" grpId="8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6811"/>
            <a:ext cx="56720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知识搜索：自动化系统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470" y="1196975"/>
            <a:ext cx="10560050" cy="561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6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940" y="0"/>
            <a:ext cx="130556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265" y="-137160"/>
            <a:ext cx="6764655" cy="6840220"/>
          </a:xfrm>
          <a:prstGeom prst="rect">
            <a:avLst/>
          </a:prstGeom>
        </p:spPr>
      </p:pic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881755" y="720090"/>
            <a:ext cx="1348740" cy="377825"/>
          </a:xfrm>
          <a:prstGeom prst="wedgeRectCallout">
            <a:avLst>
              <a:gd name="adj1" fmla="val -59086"/>
              <a:gd name="adj2" fmla="val -159747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文字识别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7890460" y="720331"/>
            <a:ext cx="1883460" cy="730460"/>
          </a:xfrm>
          <a:prstGeom prst="wedgeRectCallout">
            <a:avLst>
              <a:gd name="adj1" fmla="val 18072"/>
              <a:gd name="adj2" fmla="val -125489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点击资料来源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211195" y="304"/>
            <a:ext cx="1138555" cy="260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244475" y="136525"/>
            <a:ext cx="2458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知识阅读页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480" y="1610360"/>
            <a:ext cx="2925445" cy="1075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490" y="1751330"/>
            <a:ext cx="4222750" cy="458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085" y="762000"/>
            <a:ext cx="12281535" cy="5995670"/>
          </a:xfrm>
          <a:prstGeom prst="rect">
            <a:avLst/>
          </a:prstGeom>
        </p:spPr>
      </p:pic>
      <p:sp>
        <p:nvSpPr>
          <p:cNvPr id="3" name="Rounded Rectangular Callout 17"/>
          <p:cNvSpPr/>
          <p:nvPr/>
        </p:nvSpPr>
        <p:spPr bwMode="auto">
          <a:xfrm rot="10800000" flipV="1">
            <a:off x="5630434" y="1926481"/>
            <a:ext cx="2736305" cy="1296144"/>
          </a:xfrm>
          <a:prstGeom prst="wedgeRoundRectCallout">
            <a:avLst>
              <a:gd name="adj1" fmla="val 95436"/>
              <a:gd name="adj2" fmla="val -15574"/>
              <a:gd name="adj3" fmla="val 16667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从本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页来源</a:t>
            </a:r>
            <a:br>
              <a:rPr lang="en-US" altLang="zh-CN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</a:br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到达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图书信息</a:t>
            </a:r>
            <a:endParaRPr lang="en-US" altLang="zh-CN" sz="2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6058" y="326365"/>
            <a:ext cx="3181350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图书详细信息页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912202" y="1683753"/>
            <a:ext cx="8367596" cy="2090450"/>
          </a:xfrm>
          <a:prstGeom prst="rect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TextBox 89"/>
          <p:cNvSpPr txBox="1"/>
          <p:nvPr/>
        </p:nvSpPr>
        <p:spPr>
          <a:xfrm>
            <a:off x="7357265" y="1646961"/>
            <a:ext cx="2698175" cy="2221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任何一句话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任何一个知识点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任何一个章节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9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Picture 17" descr="E:\PPT\PPT_图标\437.png"/>
          <p:cNvPicPr>
            <a:picLocks noChangeAspect="1" noChangeArrowheads="1"/>
          </p:cNvPicPr>
          <p:nvPr/>
        </p:nvPicPr>
        <p:blipFill>
          <a:blip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401" y="2435885"/>
            <a:ext cx="588475" cy="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92" y="1799251"/>
            <a:ext cx="2976331" cy="18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78187" y="381205"/>
            <a:ext cx="6144635" cy="581217"/>
            <a:chOff x="378187" y="235224"/>
            <a:chExt cx="7892604" cy="746555"/>
          </a:xfrm>
        </p:grpSpPr>
        <p:sp>
          <p:nvSpPr>
            <p:cNvPr id="10" name="TextBox 23"/>
            <p:cNvSpPr txBox="1"/>
            <p:nvPr/>
          </p:nvSpPr>
          <p:spPr>
            <a:xfrm>
              <a:off x="2768971" y="235224"/>
              <a:ext cx="4953579" cy="67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全新的知识点阅读模式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722551" y="745541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877376" y="321163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08808" y="4356232"/>
            <a:ext cx="10974383" cy="189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将所有图书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打碎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，以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章节目录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为基础</a:t>
            </a:r>
            <a:endParaRPr lang="en-US" altLang="zh-CN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由点到线再到面的检索方式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，加强读者的探索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阅读体验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  <p:bldP spid="47" grpId="2"/>
      <p:bldP spid="47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850265"/>
            <a:ext cx="5274945" cy="5324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688" y="768201"/>
            <a:ext cx="6000118" cy="5488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" y="868680"/>
            <a:ext cx="5214620" cy="538797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647854" y="3075368"/>
            <a:ext cx="432034" cy="291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01987" y="143024"/>
            <a:ext cx="5717812" cy="521941"/>
            <a:chOff x="378187" y="235224"/>
            <a:chExt cx="7344363" cy="670417"/>
          </a:xfrm>
        </p:grpSpPr>
        <p:sp>
          <p:nvSpPr>
            <p:cNvPr id="8" name="TextBox 23"/>
            <p:cNvSpPr txBox="1"/>
            <p:nvPr/>
          </p:nvSpPr>
          <p:spPr>
            <a:xfrm>
              <a:off x="2768971" y="236819"/>
              <a:ext cx="4953579" cy="668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lvl="0"/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服务机制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4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8"/>
            <p:cNvSpPr/>
            <p:nvPr/>
          </p:nvSpPr>
          <p:spPr>
            <a:xfrm>
              <a:off x="5018708" y="659602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29"/>
            <p:cNvSpPr/>
            <p:nvPr/>
          </p:nvSpPr>
          <p:spPr>
            <a:xfrm>
              <a:off x="5173533" y="235224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右箭头 4"/>
          <p:cNvSpPr/>
          <p:nvPr/>
        </p:nvSpPr>
        <p:spPr>
          <a:xfrm>
            <a:off x="5603271" y="3075376"/>
            <a:ext cx="432034" cy="291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661" y="1624230"/>
            <a:ext cx="6478648" cy="38768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46" y="4872356"/>
            <a:ext cx="4454220" cy="784902"/>
          </a:xfrm>
          <a:prstGeom prst="rect">
            <a:avLst/>
          </a:prstGeom>
        </p:spPr>
      </p:pic>
      <p:sp>
        <p:nvSpPr>
          <p:cNvPr id="24" name="右箭头 7"/>
          <p:cNvSpPr/>
          <p:nvPr/>
        </p:nvSpPr>
        <p:spPr>
          <a:xfrm rot="10800000">
            <a:off x="6231000" y="7707859"/>
            <a:ext cx="342900" cy="26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480" y="1201705"/>
            <a:ext cx="7089699" cy="445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8" grpId="0" bldLvl="0" animBg="1"/>
      <p:bldP spid="18" grpId="1" bldLvl="0" animBg="1"/>
      <p:bldP spid="24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00310" y="1281596"/>
            <a:ext cx="9588500" cy="4216706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72820" y="2809497"/>
            <a:ext cx="6433205" cy="8432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ts val="5865"/>
              </a:lnSpc>
            </a:pPr>
            <a:r>
              <a:rPr lang="zh-CN" altLang="en-US" sz="66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</a:t>
            </a:r>
            <a:r>
              <a:rPr lang="zh-CN" altLang="en-US" sz="6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云图书馆</a:t>
            </a:r>
            <a:endParaRPr lang="zh-CN" altLang="en-US" sz="6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12955" y="2981172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2712951" y="3788356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1"/>
      <p:bldP spid="3" grpId="5" bldLvl="0" animBg="1"/>
      <p:bldP spid="23" grpId="6" bldLvl="0" animBg="1"/>
      <p:bldP spid="24" grpId="7" bldLvl="0" animBg="1"/>
      <p:bldP spid="25" grpId="8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9"/>
          <p:cNvSpPr txBox="1"/>
          <p:nvPr/>
        </p:nvSpPr>
        <p:spPr>
          <a:xfrm>
            <a:off x="4873508" y="239678"/>
            <a:ext cx="2087785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zh-CN" altLang="en-US" sz="5335" dirty="0">
                <a:solidFill>
                  <a:srgbClr val="004B7D"/>
                </a:solidFill>
              </a:rPr>
              <a:t>目录</a:t>
            </a:r>
            <a:endParaRPr lang="zh-CN" altLang="en-US" sz="5335" dirty="0">
              <a:solidFill>
                <a:srgbClr val="004B7D"/>
              </a:solidFill>
            </a:endParaRPr>
          </a:p>
        </p:txBody>
      </p:sp>
      <p:sp>
        <p:nvSpPr>
          <p:cNvPr id="28" name="TextBox 54"/>
          <p:cNvSpPr txBox="1"/>
          <p:nvPr/>
        </p:nvSpPr>
        <p:spPr>
          <a:xfrm rot="21560070">
            <a:off x="4686259" y="1209496"/>
            <a:ext cx="2462282" cy="43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>
                <a:solidFill>
                  <a:srgbClr val="272E38"/>
                </a:solidFill>
              </a:rPr>
              <a:t>CONTENTS</a:t>
            </a:r>
            <a:endParaRPr lang="en-US" altLang="zh-CN" sz="3200" dirty="0">
              <a:solidFill>
                <a:srgbClr val="272E38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83236" y="3031779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EBE6C8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96174" y="3014449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83236" y="4308561"/>
            <a:ext cx="849377" cy="44368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96174" y="4288568"/>
            <a:ext cx="849377" cy="468754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28788" y="3019389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41726" y="3014449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28788" y="4272191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30667" y="4277782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800" dirty="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02575" y="305016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平台介绍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16749" y="3016243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53007" y="431776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平台使用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16749" y="4290259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服务机制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849" y="2269472"/>
            <a:ext cx="2787810" cy="197000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-129184" y="4328209"/>
            <a:ext cx="600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文献共享联盟资源服务系统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invGray">
          <a:xfrm>
            <a:off x="-122766" y="312092"/>
            <a:ext cx="2218266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</a:gradFill>
          <a:ln w="12700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defTabSz="1214120">
              <a:defRPr/>
            </a:pPr>
            <a:endParaRPr lang="zh-CN" altLang="zh-CN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93668" y="1382464"/>
            <a:ext cx="6678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0" hangingPunct="0">
              <a:buSzPct val="100000"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文献共享联盟资源服务系统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2619374" y="2381019"/>
            <a:ext cx="6953251" cy="3674533"/>
          </a:xfrm>
          <a:prstGeom prst="ellipse">
            <a:avLst/>
          </a:prstGeom>
          <a:solidFill>
            <a:srgbClr val="2A79D0"/>
          </a:solidFill>
          <a:ln w="9525">
            <a:solidFill>
              <a:srgbClr val="FFFFFF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SzPct val="100000"/>
              <a:buFont typeface="Times New Roman" panose="02020603050405020304" pitchFamily="18" charset="0"/>
              <a:buNone/>
            </a:pPr>
            <a:endParaRPr lang="zh-CN" altLang="zh-CN" sz="1065">
              <a:solidFill>
                <a:srgbClr val="000000"/>
              </a:solidFill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2437464">
            <a:off x="3007784" y="3077401"/>
            <a:ext cx="2292351" cy="2281767"/>
          </a:xfrm>
          <a:prstGeom prst="ellipse">
            <a:avLst/>
          </a:prstGeom>
          <a:solidFill>
            <a:srgbClr val="C9C9C9"/>
          </a:solidFill>
          <a:ln w="9525">
            <a:solidFill>
              <a:srgbClr val="FFFFFF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SzPct val="100000"/>
              <a:buFont typeface="Times New Roman" panose="02020603050405020304" pitchFamily="18" charset="0"/>
              <a:buNone/>
            </a:pPr>
            <a:endParaRPr lang="zh-CN" altLang="zh-CN" sz="1065">
              <a:solidFill>
                <a:srgbClr val="000000"/>
              </a:solidFill>
            </a:endParaRPr>
          </a:p>
        </p:txBody>
      </p:sp>
      <p:sp>
        <p:nvSpPr>
          <p:cNvPr id="10" name="WordArt 30"/>
          <p:cNvSpPr>
            <a:spLocks noChangeArrowheads="1" noChangeShapeType="1" noTextEdit="1"/>
          </p:cNvSpPr>
          <p:nvPr/>
        </p:nvSpPr>
        <p:spPr bwMode="gray">
          <a:xfrm rot="6214062">
            <a:off x="6555494" y="2718626"/>
            <a:ext cx="2197128" cy="299931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353239"/>
              </a:avLst>
            </a:prstTxWarp>
          </a:bodyPr>
          <a:lstStyle/>
          <a:p>
            <a:pPr algn="ctr" defTabSz="1212215">
              <a:buSzPct val="100000"/>
              <a:defRPr/>
            </a:pPr>
            <a:r>
              <a:rPr lang="zh-CN" altLang="en-US" sz="1000" b="1" kern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百链</a:t>
            </a:r>
            <a:r>
              <a:rPr lang="zh-CN" altLang="en-US" sz="665" b="1" kern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</a:t>
            </a:r>
            <a:r>
              <a:rPr lang="zh-CN" altLang="en-US" sz="400" b="1" kern="1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400" b="1" kern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endParaRPr lang="zh-CN" altLang="en-US" sz="400" b="1" kern="1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943" name="WordArt 29"/>
          <p:cNvSpPr>
            <a:spLocks noChangeArrowheads="1" noChangeShapeType="1" noTextEdit="1"/>
          </p:cNvSpPr>
          <p:nvPr/>
        </p:nvSpPr>
        <p:spPr bwMode="auto">
          <a:xfrm rot="626698">
            <a:off x="3071285" y="3486414"/>
            <a:ext cx="2552700" cy="2152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352588"/>
              </a:avLst>
            </a:prstTxWarp>
          </a:bodyPr>
          <a:lstStyle/>
          <a:p>
            <a:pPr algn="ctr"/>
            <a:r>
              <a:rPr lang="zh-CN" altLang="en-US" sz="4800" kern="1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                       </a:t>
            </a:r>
            <a:endParaRPr lang="zh-CN" altLang="en-US" sz="4800" kern="1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203951" y="4015580"/>
            <a:ext cx="2402416" cy="57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ct val="40000"/>
              </a:spcAft>
              <a:buSzPct val="100000"/>
              <a:buFont typeface="Times New Roman" panose="02020603050405020304" pitchFamily="18" charset="0"/>
              <a:buNone/>
            </a:pPr>
            <a:r>
              <a:rPr lang="zh-CN" altLang="en-US" sz="373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未购买资源</a:t>
            </a:r>
            <a:endParaRPr lang="zh-CN" altLang="zh-CN" sz="3735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952751" y="4364830"/>
            <a:ext cx="2402416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ct val="40000"/>
              </a:spcAft>
              <a:buSzPct val="100000"/>
              <a:buFont typeface="Times New Roman" panose="02020603050405020304" pitchFamily="18" charset="0"/>
              <a:buNone/>
            </a:pPr>
            <a:r>
              <a:rPr lang="zh-CN" altLang="en-US" sz="2665" b="1" noProof="1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已购买资源</a:t>
            </a:r>
            <a:endParaRPr lang="zh-CN" altLang="zh-CN" sz="2665" b="1" noProof="1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34" y="6580718"/>
            <a:ext cx="5289551" cy="3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17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581167" y="384781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百链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ldLvl="0" animBg="1"/>
      <p:bldP spid="8" grpId="1" bldLvl="0" animBg="1"/>
      <p:bldP spid="9" grpId="0" bldLvl="0" animBg="1"/>
      <p:bldP spid="9" grpId="1" bldLvl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9"/>
          <p:cNvSpPr txBox="1"/>
          <p:nvPr/>
        </p:nvSpPr>
        <p:spPr>
          <a:xfrm>
            <a:off x="4873508" y="239678"/>
            <a:ext cx="2087785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zh-CN" altLang="en-US" sz="5335" dirty="0">
                <a:solidFill>
                  <a:srgbClr val="004B7D"/>
                </a:solidFill>
              </a:rPr>
              <a:t>目录</a:t>
            </a:r>
            <a:endParaRPr lang="zh-CN" altLang="en-US" sz="5335" dirty="0">
              <a:solidFill>
                <a:srgbClr val="004B7D"/>
              </a:solidFill>
            </a:endParaRPr>
          </a:p>
        </p:txBody>
      </p:sp>
      <p:sp>
        <p:nvSpPr>
          <p:cNvPr id="28" name="TextBox 54"/>
          <p:cNvSpPr txBox="1"/>
          <p:nvPr/>
        </p:nvSpPr>
        <p:spPr>
          <a:xfrm rot="21560070">
            <a:off x="4686259" y="1209496"/>
            <a:ext cx="2462282" cy="43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>
                <a:solidFill>
                  <a:srgbClr val="272E38"/>
                </a:solidFill>
              </a:rPr>
              <a:t>CONTENTS</a:t>
            </a:r>
            <a:endParaRPr lang="en-US" altLang="zh-CN" sz="3200" dirty="0">
              <a:solidFill>
                <a:srgbClr val="272E38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39916" y="2840480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EBE6C8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439916" y="4397442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034332" y="2858869"/>
            <a:ext cx="849377" cy="44368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083528" y="4410621"/>
            <a:ext cx="849377" cy="468754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aseline="-25000">
              <a:solidFill>
                <a:srgbClr val="EBE6C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85468" y="2828090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5468" y="4397442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79884" y="2822499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80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18021" y="4399835"/>
            <a:ext cx="59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800" dirty="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59255" y="2858868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平台介绍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27739" y="4398529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104103" y="286807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平台使用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04103" y="4412312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服务机制</a:t>
            </a:r>
            <a:endParaRPr lang="zh-CN" altLang="en-US" sz="28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5" y="2393213"/>
            <a:ext cx="3791777" cy="13491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78665" y="4292083"/>
            <a:ext cx="4134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C:\Users\huimin\Desktop\c7fc7af4f90517c5f3d38582.jpg.pn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069" y="116634"/>
            <a:ext cx="11100321" cy="6741369"/>
          </a:xfrm>
          <a:prstGeom prst="rect">
            <a:avLst/>
          </a:prstGeom>
          <a:noFill/>
        </p:spPr>
      </p:pic>
      <p:sp>
        <p:nvSpPr>
          <p:cNvPr id="5" name="椭圆​​ 2"/>
          <p:cNvSpPr/>
          <p:nvPr/>
        </p:nvSpPr>
        <p:spPr>
          <a:xfrm>
            <a:off x="8781303" y="48683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6" name="椭圆​​ 6"/>
          <p:cNvSpPr/>
          <p:nvPr/>
        </p:nvSpPr>
        <p:spPr>
          <a:xfrm>
            <a:off x="6961187" y="6165852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7" name="椭圆​​ 9"/>
          <p:cNvSpPr/>
          <p:nvPr/>
        </p:nvSpPr>
        <p:spPr>
          <a:xfrm>
            <a:off x="7854284" y="53890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8" name="椭圆​​ 14"/>
          <p:cNvSpPr/>
          <p:nvPr/>
        </p:nvSpPr>
        <p:spPr>
          <a:xfrm>
            <a:off x="8785754" y="2277535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9" name="椭圆​​ 15"/>
          <p:cNvSpPr/>
          <p:nvPr/>
        </p:nvSpPr>
        <p:spPr>
          <a:xfrm>
            <a:off x="8133820" y="2603501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0" name="椭圆​​ 16"/>
          <p:cNvSpPr/>
          <p:nvPr/>
        </p:nvSpPr>
        <p:spPr>
          <a:xfrm>
            <a:off x="6626665" y="4122791"/>
            <a:ext cx="863600" cy="573616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1" name="椭圆​​ 17"/>
          <p:cNvSpPr/>
          <p:nvPr/>
        </p:nvSpPr>
        <p:spPr>
          <a:xfrm>
            <a:off x="6241520" y="4789718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2" name="椭圆​​ 18"/>
          <p:cNvSpPr/>
          <p:nvPr/>
        </p:nvSpPr>
        <p:spPr>
          <a:xfrm>
            <a:off x="5274642" y="4091818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3" name="椭圆​​ 19"/>
          <p:cNvSpPr/>
          <p:nvPr/>
        </p:nvSpPr>
        <p:spPr>
          <a:xfrm>
            <a:off x="9113617" y="3611035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4" name="椭圆​​ 20"/>
          <p:cNvSpPr/>
          <p:nvPr/>
        </p:nvSpPr>
        <p:spPr>
          <a:xfrm>
            <a:off x="8178701" y="46524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5" name="椭圆​​ 21"/>
          <p:cNvSpPr/>
          <p:nvPr/>
        </p:nvSpPr>
        <p:spPr>
          <a:xfrm>
            <a:off x="9294783" y="1977657"/>
            <a:ext cx="865717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6" name="椭圆​​ 22"/>
          <p:cNvSpPr/>
          <p:nvPr/>
        </p:nvSpPr>
        <p:spPr>
          <a:xfrm>
            <a:off x="7647504" y="3431117"/>
            <a:ext cx="865717" cy="573616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7" name="椭圆​​ 23"/>
          <p:cNvSpPr/>
          <p:nvPr/>
        </p:nvSpPr>
        <p:spPr>
          <a:xfrm>
            <a:off x="7512209" y="4019552"/>
            <a:ext cx="865717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pic>
        <p:nvPicPr>
          <p:cNvPr id="18" name="图片 2" descr="G:\区域图书馆\logo\logo\areaimage_读秀区域\fzdxc\logo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7112" y="4857762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3" descr="G:\区域图书馆\logo\logo\areaimage_读秀区域\gd\logo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6045" y="3932590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4" descr="G:\区域图书馆\logo\logo\areaimage_读秀区域\hainan\logo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328" y="6191271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图片 5" descr="G:\区域图书馆\logo\logo\areaimage_读秀区域\lmt\logo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352" y="6096020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6" descr="G:\区域图书馆\logo\logo\areaimage_读秀区域\mngx\logo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2568" y="5486625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图片 7" descr="G:\区域图书馆\logo\logo\areaimage_读秀区域\shenzhen\logo_qy_shenzhen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6083" y="5486419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图片 8" descr="G:\区域图书馆\logo\logo\areaimage_读秀区域\ydgx\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6402" y="2988732"/>
            <a:ext cx="3169180" cy="381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9" descr="G:\区域图书馆\logo\logo\areaimage_读秀区域\zhusanjiao\logosma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0787" y="3729039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图片 10" descr="G:\区域图书馆\logo\logo\areaimage_读秀区域\zshan\logosmal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66985" y="5453029"/>
            <a:ext cx="1981200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图片 2" descr="G:\区域图书馆\logo\logo\areaimage_读秀区域\dalian\logosma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11837" y="1619239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3" descr="G:\区域图书馆\logo\logo\areaimage_读秀区域\henan\logosmal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57033" y="3159676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4" descr="G:\区域图书馆\logo\logo\areaimage_读秀区域\hubei\logosmal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5582" y="3333751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5" descr="G:\区域图书馆\logo\logo\areaimage_读秀区域\lngx\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61030" y="1484786"/>
            <a:ext cx="1769025" cy="385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图片 6" descr="G:\区域图书馆\logo\logo\areaimage_读秀区域\shenyang\logosmall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94634" y="1962264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图片 2" descr="G:\区域图书馆\logo\logo\areaimage_读秀区域\chongqing\logosmall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23328" y="4307418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图片 2" descr="G:\区域图书馆\logo\logo\areaimage_读秀区域\gz\logosmal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90193" y="4806857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图片 3" descr="G:\区域图书馆\logo\logo\areaimage_读秀区域\gzgx\logosmall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64589" y="5013178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图片 4" descr="G:\区域图书馆\logo\logo\areaimage_读秀区域\sichuan\logosmall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85086" y="4149081"/>
            <a:ext cx="2641600" cy="57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图片 2" descr="G:\区域图书馆\logo\logo\areaimage_读秀区域\lflib\logosmall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47963" y="2164232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" descr="G:\区域图书馆\logo\logo\areaimage_读秀区域\nygx\logosmall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91699" y="3893979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图片 4" descr="G:\区域图书馆\logo\logo\areaimage_读秀区域\tianjin\logosmall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04090" y="2376886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图片 5" descr="G:\区域图书馆\logo\logo\areaimage_读秀区域\tjgx\logosmall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213103" y="2605897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图片 6" descr="G:\区域图书馆\logo\logo\areaimage_读秀区域\tjwlxx\logosmall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430304" y="2381244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图片 7" descr="G:\区域图书馆\logo\logo\areaimage_读秀区域\tshqt\logosmall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978279" y="1611456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-325787" y="15710"/>
            <a:ext cx="8380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通过区域联盟建立资源共享服务平台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21606" y="1386576"/>
            <a:ext cx="2500926" cy="2500925"/>
            <a:chOff x="1532469" y="2193291"/>
            <a:chExt cx="2072217" cy="2072216"/>
          </a:xfrm>
        </p:grpSpPr>
        <p:sp>
          <p:nvSpPr>
            <p:cNvPr id="6" name="TextBox 68"/>
            <p:cNvSpPr txBox="1">
              <a:spLocks noChangeArrowheads="1"/>
            </p:cNvSpPr>
            <p:nvPr/>
          </p:nvSpPr>
          <p:spPr bwMode="auto">
            <a:xfrm>
              <a:off x="1793724" y="2880931"/>
              <a:ext cx="1767416" cy="765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algn="di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500</a:t>
              </a:r>
              <a:r>
                <a: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个</a:t>
              </a:r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735666" y="2345691"/>
              <a:ext cx="1767417" cy="1767416"/>
            </a:xfrm>
            <a:prstGeom prst="ellipse">
              <a:avLst/>
            </a:prstGeom>
            <a:noFill/>
            <a:ln w="889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空心弧 7"/>
            <p:cNvSpPr/>
            <p:nvPr/>
          </p:nvSpPr>
          <p:spPr bwMode="auto">
            <a:xfrm rot="16591937">
              <a:off x="1532470" y="2193290"/>
              <a:ext cx="2072216" cy="2072217"/>
            </a:xfrm>
            <a:prstGeom prst="blockArc">
              <a:avLst>
                <a:gd name="adj1" fmla="val 10800000"/>
                <a:gd name="adj2" fmla="val 21338506"/>
                <a:gd name="adj3" fmla="val 14379"/>
              </a:avLst>
            </a:prstGeom>
            <a:solidFill>
              <a:srgbClr val="004B7D"/>
            </a:solidFill>
            <a:ln w="12700"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椭圆 30"/>
            <p:cNvSpPr>
              <a:spLocks noChangeArrowheads="1"/>
            </p:cNvSpPr>
            <p:nvPr/>
          </p:nvSpPr>
          <p:spPr bwMode="auto">
            <a:xfrm rot="20494898">
              <a:off x="1673913" y="2350790"/>
              <a:ext cx="1765240" cy="176523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63895" y="1555613"/>
            <a:ext cx="2514853" cy="2136593"/>
            <a:chOff x="1673913" y="2345691"/>
            <a:chExt cx="2083757" cy="1770338"/>
          </a:xfrm>
        </p:grpSpPr>
        <p:sp>
          <p:nvSpPr>
            <p:cNvPr id="11" name="TextBox 68"/>
            <p:cNvSpPr txBox="1">
              <a:spLocks noChangeArrowheads="1"/>
            </p:cNvSpPr>
            <p:nvPr/>
          </p:nvSpPr>
          <p:spPr bwMode="auto">
            <a:xfrm>
              <a:off x="1899315" y="2879310"/>
              <a:ext cx="1858355" cy="86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2.6</a:t>
              </a:r>
              <a:r>
                <a: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  <a:endPara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735666" y="2345691"/>
              <a:ext cx="1767417" cy="1767416"/>
            </a:xfrm>
            <a:prstGeom prst="ellipse">
              <a:avLst/>
            </a:prstGeom>
            <a:noFill/>
            <a:ln w="889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4" name="椭圆 30"/>
            <p:cNvSpPr>
              <a:spLocks noChangeArrowheads="1"/>
            </p:cNvSpPr>
            <p:nvPr/>
          </p:nvSpPr>
          <p:spPr bwMode="auto">
            <a:xfrm rot="20494898">
              <a:off x="1673913" y="2350790"/>
              <a:ext cx="1765240" cy="176523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084552" y="1570201"/>
            <a:ext cx="2715742" cy="2208594"/>
            <a:chOff x="1735666" y="2345691"/>
            <a:chExt cx="2173259" cy="1767416"/>
          </a:xfrm>
        </p:grpSpPr>
        <p:sp>
          <p:nvSpPr>
            <p:cNvPr id="16" name="TextBox 68"/>
            <p:cNvSpPr txBox="1">
              <a:spLocks noChangeArrowheads="1"/>
            </p:cNvSpPr>
            <p:nvPr/>
          </p:nvSpPr>
          <p:spPr bwMode="auto">
            <a:xfrm>
              <a:off x="1894941" y="2862871"/>
              <a:ext cx="2013984" cy="86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6.2</a:t>
              </a:r>
              <a:r>
                <a: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  <a:endPara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735666" y="2345691"/>
              <a:ext cx="1767417" cy="1767416"/>
            </a:xfrm>
            <a:prstGeom prst="ellipse">
              <a:avLst/>
            </a:prstGeom>
            <a:noFill/>
            <a:ln w="889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1" name="TextBox 18"/>
          <p:cNvSpPr txBox="1"/>
          <p:nvPr/>
        </p:nvSpPr>
        <p:spPr>
          <a:xfrm>
            <a:off x="1736911" y="4345248"/>
            <a:ext cx="2173311" cy="1055608"/>
          </a:xfrm>
          <a:prstGeom prst="roundRect">
            <a:avLst/>
          </a:prstGeom>
          <a:noFill/>
          <a:ln w="19050">
            <a:solidFill>
              <a:srgbClr val="004B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中外文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5072880" y="4345248"/>
            <a:ext cx="1960774" cy="1055608"/>
          </a:xfrm>
          <a:prstGeom prst="roundRect">
            <a:avLst/>
          </a:prstGeom>
          <a:noFill/>
          <a:ln w="19050">
            <a:solidFill>
              <a:srgbClr val="4BAF3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中文期刊刊种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8369649" y="4286893"/>
            <a:ext cx="1960774" cy="1055608"/>
          </a:xfrm>
          <a:prstGeom prst="roundRect">
            <a:avLst/>
          </a:prstGeom>
          <a:noFill/>
          <a:ln w="19050">
            <a:solidFill>
              <a:srgbClr val="004B7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外文期刊刊种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555320" y="5924040"/>
            <a:ext cx="8906526" cy="424377"/>
            <a:chOff x="1648192" y="5824024"/>
            <a:chExt cx="8906526" cy="424377"/>
          </a:xfrm>
        </p:grpSpPr>
        <p:sp>
          <p:nvSpPr>
            <p:cNvPr id="20" name="圆角矩形 15"/>
            <p:cNvSpPr/>
            <p:nvPr/>
          </p:nvSpPr>
          <p:spPr>
            <a:xfrm>
              <a:off x="1648192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圆角矩形 16"/>
            <p:cNvSpPr/>
            <p:nvPr/>
          </p:nvSpPr>
          <p:spPr>
            <a:xfrm>
              <a:off x="3893820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圆角矩形 17"/>
            <p:cNvSpPr/>
            <p:nvPr/>
          </p:nvSpPr>
          <p:spPr>
            <a:xfrm>
              <a:off x="61351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圆角矩形 18"/>
            <p:cNvSpPr/>
            <p:nvPr/>
          </p:nvSpPr>
          <p:spPr>
            <a:xfrm>
              <a:off x="83830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空心弧 26"/>
          <p:cNvSpPr/>
          <p:nvPr/>
        </p:nvSpPr>
        <p:spPr bwMode="auto">
          <a:xfrm rot="16591937">
            <a:off x="4710218" y="1342298"/>
            <a:ext cx="2589477" cy="2589479"/>
          </a:xfrm>
          <a:prstGeom prst="blockArc">
            <a:avLst>
              <a:gd name="adj1" fmla="val 15397094"/>
              <a:gd name="adj2" fmla="val 21338506"/>
              <a:gd name="adj3" fmla="val 14379"/>
            </a:avLst>
          </a:prstGeom>
          <a:solidFill>
            <a:srgbClr val="4BAF32"/>
          </a:solidFill>
          <a:ln w="19050"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空心弧 27"/>
          <p:cNvSpPr/>
          <p:nvPr/>
        </p:nvSpPr>
        <p:spPr bwMode="auto">
          <a:xfrm rot="16591937">
            <a:off x="7826781" y="1413911"/>
            <a:ext cx="2500925" cy="2500926"/>
          </a:xfrm>
          <a:prstGeom prst="blockArc">
            <a:avLst>
              <a:gd name="adj1" fmla="val 10123743"/>
              <a:gd name="adj2" fmla="val 21338506"/>
              <a:gd name="adj3" fmla="val 14379"/>
            </a:avLst>
          </a:prstGeom>
          <a:solidFill>
            <a:srgbClr val="004B7D"/>
          </a:solidFill>
          <a:ln w="19050"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30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3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33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百链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3" grpId="0" bldLvl="0" animBg="1"/>
      <p:bldP spid="25" grpId="0" bldLvl="0" animBg="1"/>
      <p:bldP spid="27" grpId="0" bldLvl="0" animBg="1"/>
      <p:bldP spid="28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17712" y="2607027"/>
            <a:ext cx="5818192" cy="2406632"/>
            <a:chOff x="1320800" y="3314700"/>
            <a:chExt cx="5330825" cy="2205038"/>
          </a:xfrm>
        </p:grpSpPr>
        <p:sp>
          <p:nvSpPr>
            <p:cNvPr id="9" name="右箭头 8"/>
            <p:cNvSpPr/>
            <p:nvPr/>
          </p:nvSpPr>
          <p:spPr>
            <a:xfrm flipH="1">
              <a:off x="1320800" y="3314700"/>
              <a:ext cx="4270375" cy="2205038"/>
            </a:xfrm>
            <a:prstGeom prst="rightArrow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flipV="1">
              <a:off x="5591175" y="3859213"/>
              <a:ext cx="1060450" cy="1106487"/>
            </a:xfrm>
            <a:prstGeom prst="rtTriangle">
              <a:avLst/>
            </a:prstGeom>
            <a:solidFill>
              <a:srgbClr val="239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35942" y="1435505"/>
            <a:ext cx="5819925" cy="2406631"/>
            <a:chOff x="5591175" y="2211388"/>
            <a:chExt cx="5332413" cy="2205037"/>
          </a:xfrm>
        </p:grpSpPr>
        <p:sp>
          <p:nvSpPr>
            <p:cNvPr id="12" name="右箭头 11"/>
            <p:cNvSpPr/>
            <p:nvPr/>
          </p:nvSpPr>
          <p:spPr>
            <a:xfrm>
              <a:off x="6651625" y="2211388"/>
              <a:ext cx="4271963" cy="2205037"/>
            </a:xfrm>
            <a:prstGeom prst="rightArrow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H="1">
              <a:off x="5591175" y="2760663"/>
              <a:ext cx="1060450" cy="1106487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2670612" y="3683145"/>
            <a:ext cx="2475936" cy="626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中文期刊 </a:t>
            </a: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12500</a:t>
            </a: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篇元数据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dist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外文期刊 </a:t>
            </a:r>
            <a:r>
              <a:rPr lang="en-US" altLang="zh-CN" sz="14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30000</a:t>
            </a: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篇元数据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83297" y="3248712"/>
            <a:ext cx="247593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algn="dist">
              <a:defRPr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8.1</a:t>
            </a: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亿条元数据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88306" y="2728960"/>
            <a:ext cx="3677660" cy="346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从单馆服务转变为多馆协同服务模式的转变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70236" y="2150460"/>
            <a:ext cx="286498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algn="dist"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图书馆云服务架构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32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38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35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百链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7331403" y="3641469"/>
            <a:ext cx="2836069" cy="2748342"/>
            <a:chOff x="6660230" y="3686925"/>
            <a:chExt cx="2484016" cy="3221123"/>
          </a:xfrm>
        </p:grpSpPr>
        <p:sp>
          <p:nvSpPr>
            <p:cNvPr id="25" name="Rectangle 4"/>
            <p:cNvSpPr>
              <a:spLocks noChangeArrowheads="1"/>
            </p:cNvSpPr>
            <p:nvPr/>
          </p:nvSpPr>
          <p:spPr bwMode="blackGray">
            <a:xfrm rot="16200000">
              <a:off x="6316702" y="4030453"/>
              <a:ext cx="3171071" cy="2484016"/>
            </a:xfrm>
            <a:prstGeom prst="rect">
              <a:avLst/>
            </a:prstGeom>
            <a:noFill/>
            <a:ln w="12700" algn="ctr">
              <a:noFill/>
              <a:miter lim="800000"/>
            </a:ln>
            <a:effectLst/>
          </p:spPr>
          <p:txBody>
            <a:bodyPr lIns="1554480" anchor="ctr"/>
            <a:lstStyle/>
            <a:p>
              <a:pPr defTabSz="9144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6"/>
            <p:cNvSpPr>
              <a:spLocks noChangeArrowheads="1"/>
            </p:cNvSpPr>
            <p:nvPr/>
          </p:nvSpPr>
          <p:spPr bwMode="auto">
            <a:xfrm rot="16200000" flipV="1">
              <a:off x="7721113" y="5493476"/>
              <a:ext cx="1346329" cy="519025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CE5F0C"/>
                </a:gs>
                <a:gs pos="100000">
                  <a:srgbClr val="482104">
                    <a:alpha val="70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AutoShape 7"/>
            <p:cNvSpPr>
              <a:spLocks noChangeArrowheads="1"/>
            </p:cNvSpPr>
            <p:nvPr/>
          </p:nvSpPr>
          <p:spPr bwMode="auto">
            <a:xfrm rot="16200000" flipV="1">
              <a:off x="8033351" y="4626618"/>
              <a:ext cx="721853" cy="519025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444D0C"/>
                </a:gs>
                <a:gs pos="100000">
                  <a:srgbClr val="93A71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 rot="16200000" flipV="1">
              <a:off x="7126807" y="5927169"/>
              <a:ext cx="501697" cy="504739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CE5F0C"/>
                </a:gs>
                <a:gs pos="100000">
                  <a:srgbClr val="482104">
                    <a:alpha val="70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AutoShape 13"/>
            <p:cNvSpPr>
              <a:spLocks noChangeArrowheads="1"/>
            </p:cNvSpPr>
            <p:nvPr/>
          </p:nvSpPr>
          <p:spPr bwMode="auto">
            <a:xfrm rot="16200000" flipV="1">
              <a:off x="7150356" y="5569683"/>
              <a:ext cx="459360" cy="499977"/>
            </a:xfrm>
            <a:prstGeom prst="cube">
              <a:avLst>
                <a:gd name="adj" fmla="val 23792"/>
              </a:avLst>
            </a:prstGeom>
            <a:gradFill rotWithShape="1">
              <a:gsLst>
                <a:gs pos="0">
                  <a:srgbClr val="333A09"/>
                </a:gs>
                <a:gs pos="100000">
                  <a:srgbClr val="93A71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4"/>
            <p:cNvSpPr/>
            <p:nvPr/>
          </p:nvSpPr>
          <p:spPr bwMode="gray">
            <a:xfrm flipH="1">
              <a:off x="7018246" y="4848899"/>
              <a:ext cx="1586202" cy="812349"/>
            </a:xfrm>
            <a:custGeom>
              <a:avLst/>
              <a:gdLst>
                <a:gd name="T0" fmla="*/ 206673 w 1755"/>
                <a:gd name="T1" fmla="*/ 495704 h 1413"/>
                <a:gd name="T2" fmla="*/ 940365 w 1755"/>
                <a:gd name="T3" fmla="*/ 1626530 h 1413"/>
                <a:gd name="T4" fmla="*/ 2164905 w 1755"/>
                <a:gd name="T5" fmla="*/ 1673002 h 1413"/>
                <a:gd name="T6" fmla="*/ 3022600 w 1755"/>
                <a:gd name="T7" fmla="*/ 2432050 h 1413"/>
                <a:gd name="T8" fmla="*/ 2216574 w 1755"/>
                <a:gd name="T9" fmla="*/ 1590385 h 1413"/>
                <a:gd name="T10" fmla="*/ 1033368 w 1755"/>
                <a:gd name="T11" fmla="*/ 1492277 h 1413"/>
                <a:gd name="T12" fmla="*/ 408180 w 1755"/>
                <a:gd name="T13" fmla="*/ 361451 h 1413"/>
                <a:gd name="T14" fmla="*/ 609687 w 1755"/>
                <a:gd name="T15" fmla="*/ 222034 h 1413"/>
                <a:gd name="T16" fmla="*/ 10334 w 1755"/>
                <a:gd name="T17" fmla="*/ 0 h 1413"/>
                <a:gd name="T18" fmla="*/ 0 w 1755"/>
                <a:gd name="T19" fmla="*/ 676430 h 1413"/>
                <a:gd name="T20" fmla="*/ 206673 w 1755"/>
                <a:gd name="T21" fmla="*/ 495704 h 14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55"/>
                <a:gd name="T34" fmla="*/ 0 h 1413"/>
                <a:gd name="T35" fmla="*/ 1755 w 1755"/>
                <a:gd name="T36" fmla="*/ 1413 h 14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55" h="1413">
                  <a:moveTo>
                    <a:pt x="120" y="288"/>
                  </a:moveTo>
                  <a:lnTo>
                    <a:pt x="546" y="945"/>
                  </a:lnTo>
                  <a:lnTo>
                    <a:pt x="1257" y="972"/>
                  </a:lnTo>
                  <a:lnTo>
                    <a:pt x="1755" y="1413"/>
                  </a:lnTo>
                  <a:lnTo>
                    <a:pt x="1287" y="924"/>
                  </a:lnTo>
                  <a:lnTo>
                    <a:pt x="600" y="867"/>
                  </a:lnTo>
                  <a:lnTo>
                    <a:pt x="237" y="210"/>
                  </a:lnTo>
                  <a:lnTo>
                    <a:pt x="354" y="129"/>
                  </a:lnTo>
                  <a:lnTo>
                    <a:pt x="6" y="0"/>
                  </a:lnTo>
                  <a:lnTo>
                    <a:pt x="0" y="393"/>
                  </a:lnTo>
                  <a:lnTo>
                    <a:pt x="120" y="288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9525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RightUp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9pPr>
            </a:lstStyle>
            <a:p>
              <a:pPr defTabSz="9105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TextBox 37"/>
            <p:cNvSpPr txBox="1"/>
            <p:nvPr/>
          </p:nvSpPr>
          <p:spPr>
            <a:xfrm>
              <a:off x="6896335" y="6456750"/>
              <a:ext cx="800086" cy="451298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9pPr>
            </a:lstStyle>
            <a:p>
              <a:pPr defTabSz="910590" eaLnBrk="1" hangingPunct="1">
                <a:defRPr/>
              </a:pPr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单个馆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TextBox 38"/>
            <p:cNvSpPr txBox="1"/>
            <p:nvPr/>
          </p:nvSpPr>
          <p:spPr>
            <a:xfrm>
              <a:off x="6796714" y="4947919"/>
              <a:ext cx="790741" cy="61322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9pPr>
            </a:lstStyle>
            <a:p>
              <a:pPr algn="ctr" defTabSz="910590" eaLnBrk="1" hangingPunct="1">
                <a:defRPr/>
              </a:pP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资源量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910590" eaLnBrk="1" hangingPunct="1">
                <a:defRPr/>
              </a:pP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非常有限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3" name="TextBox 39"/>
            <p:cNvSpPr txBox="1"/>
            <p:nvPr/>
          </p:nvSpPr>
          <p:spPr>
            <a:xfrm>
              <a:off x="8149830" y="6497776"/>
              <a:ext cx="521171" cy="39679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+mn-cs"/>
                </a:defRPr>
              </a:lvl9pPr>
            </a:lstStyle>
            <a:p>
              <a:pPr defTabSz="910590" eaLnBrk="1" hangingPunct="1">
                <a:defRPr/>
              </a:pPr>
              <a:r>
                <a:rPr lang="zh-CN" altLang="en-US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百链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4" name="TextBox 40"/>
            <p:cNvSpPr txBox="1">
              <a:spLocks noChangeArrowheads="1"/>
            </p:cNvSpPr>
            <p:nvPr/>
          </p:nvSpPr>
          <p:spPr bwMode="auto">
            <a:xfrm>
              <a:off x="7830887" y="4202888"/>
              <a:ext cx="1181535" cy="40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400" b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亿条元数据</a:t>
              </a:r>
              <a:endParaRPr lang="zh-CN" altLang="en-US" sz="1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2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1"/>
      <p:bldP spid="3" grpId="2"/>
      <p:bldP spid="20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9405" y="1749009"/>
            <a:ext cx="11240807" cy="51249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1" name="图片 20" descr="PPT14.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7" y="1989668"/>
            <a:ext cx="1488016" cy="52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 descr="PPT14.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7" y="2061634"/>
            <a:ext cx="1473200" cy="52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 descr="PPT14.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288102"/>
            <a:ext cx="2207683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 descr="PPT14.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4004734"/>
            <a:ext cx="1921933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 descr="PPT14.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3505200"/>
            <a:ext cx="1754717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 descr="PPT14.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17" y="3166534"/>
            <a:ext cx="1574800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44" descr="PPT14.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85" y="4076700"/>
            <a:ext cx="2070100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 descr="PPT14.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84" y="2544234"/>
            <a:ext cx="1921933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 descr="PPT14.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2709334"/>
            <a:ext cx="1401233" cy="52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47" descr="PPT14.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166534"/>
            <a:ext cx="2260600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 descr="PPT14.1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2637368"/>
            <a:ext cx="2423584" cy="52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 descr="PPT14.1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5" y="4366684"/>
            <a:ext cx="2296583" cy="5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50" descr="PPT14.1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4" y="3357034"/>
            <a:ext cx="1682751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0" name="TextBox 1"/>
          <p:cNvSpPr txBox="1">
            <a:spLocks noChangeArrowheads="1"/>
          </p:cNvSpPr>
          <p:nvPr/>
        </p:nvSpPr>
        <p:spPr bwMode="auto">
          <a:xfrm>
            <a:off x="505090" y="590518"/>
            <a:ext cx="11181820" cy="67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77" tIns="60939" rIns="121877" bIns="60939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百链跟踪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多所高校，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个数据库元数据变化，资源 </a:t>
            </a:r>
            <a:r>
              <a:rPr lang="zh-CN" altLang="en-US" sz="3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及时更新</a:t>
            </a:r>
            <a:endParaRPr lang="zh-CN" altLang="en-US" sz="28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/>
          <p:nvPr/>
        </p:nvSpPr>
        <p:spPr>
          <a:xfrm>
            <a:off x="4720540" y="1955334"/>
            <a:ext cx="1598484" cy="510975"/>
          </a:xfrm>
          <a:custGeom>
            <a:avLst/>
            <a:gdLst/>
            <a:ahLst/>
            <a:cxnLst>
              <a:cxn ang="0">
                <a:pos x="0" y="96114"/>
              </a:cxn>
              <a:cxn ang="0">
                <a:pos x="2674178" y="0"/>
              </a:cxn>
              <a:cxn ang="0">
                <a:pos x="2674178" y="421110"/>
              </a:cxn>
              <a:cxn ang="0">
                <a:pos x="194317" y="510708"/>
              </a:cxn>
              <a:cxn ang="0">
                <a:pos x="0" y="96114"/>
              </a:cxn>
            </a:cxnLst>
            <a:rect l="0" t="0" r="0" b="0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800">
              <a:ea typeface="微软雅黑" panose="020B0503020204020204" pitchFamily="34" charset="-122"/>
            </a:endParaRPr>
          </a:p>
        </p:txBody>
      </p:sp>
      <p:sp>
        <p:nvSpPr>
          <p:cNvPr id="2" name="Freeform 10"/>
          <p:cNvSpPr/>
          <p:nvPr/>
        </p:nvSpPr>
        <p:spPr>
          <a:xfrm>
            <a:off x="4553917" y="2299463"/>
            <a:ext cx="1765107" cy="4205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3341" y="0"/>
              </a:cxn>
              <a:cxn ang="0">
                <a:pos x="2883341" y="420342"/>
              </a:cxn>
              <a:cxn ang="0">
                <a:pos x="209698" y="420342"/>
              </a:cxn>
              <a:cxn ang="0">
                <a:pos x="0" y="0"/>
              </a:cxn>
            </a:cxnLst>
            <a:rect l="0" t="0" r="0" b="0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004B7D"/>
          </a:solidFill>
          <a:ln w="9525">
            <a:noFill/>
          </a:ln>
        </p:spPr>
        <p:txBody>
          <a:bodyPr/>
          <a:lstStyle/>
          <a:p>
            <a:endParaRPr lang="zh-CN" altLang="en-US" sz="1800">
              <a:ea typeface="微软雅黑" panose="020B0503020204020204" pitchFamily="34" charset="-122"/>
            </a:endParaRPr>
          </a:p>
        </p:txBody>
      </p:sp>
      <p:sp>
        <p:nvSpPr>
          <p:cNvPr id="3" name="Freeform 11"/>
          <p:cNvSpPr/>
          <p:nvPr/>
        </p:nvSpPr>
        <p:spPr>
          <a:xfrm>
            <a:off x="4720540" y="3430169"/>
            <a:ext cx="1598484" cy="507802"/>
          </a:xfrm>
          <a:custGeom>
            <a:avLst/>
            <a:gdLst/>
            <a:ahLst/>
            <a:cxnLst>
              <a:cxn ang="0">
                <a:pos x="0" y="96010"/>
              </a:cxn>
              <a:cxn ang="0">
                <a:pos x="2674178" y="0"/>
              </a:cxn>
              <a:cxn ang="0">
                <a:pos x="2674178" y="420652"/>
              </a:cxn>
              <a:cxn ang="0">
                <a:pos x="194317" y="509339"/>
              </a:cxn>
              <a:cxn ang="0">
                <a:pos x="0" y="96010"/>
              </a:cxn>
            </a:cxnLst>
            <a:rect l="0" t="0" r="0" b="0"/>
            <a:pathLst>
              <a:path w="2601" h="626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6"/>
                </a:lnTo>
                <a:lnTo>
                  <a:pt x="0" y="118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800">
              <a:ea typeface="微软雅黑" panose="020B0503020204020204" pitchFamily="34" charset="-122"/>
            </a:endParaRPr>
          </a:p>
        </p:txBody>
      </p:sp>
      <p:sp>
        <p:nvSpPr>
          <p:cNvPr id="20" name="Freeform 12"/>
          <p:cNvSpPr/>
          <p:nvPr/>
        </p:nvSpPr>
        <p:spPr>
          <a:xfrm>
            <a:off x="4572967" y="4053614"/>
            <a:ext cx="1765107" cy="41893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3341" y="0"/>
              </a:cxn>
              <a:cxn ang="0">
                <a:pos x="2883341" y="420342"/>
              </a:cxn>
              <a:cxn ang="0">
                <a:pos x="209698" y="420342"/>
              </a:cxn>
              <a:cxn ang="0">
                <a:pos x="0" y="0"/>
              </a:cxn>
            </a:cxnLst>
            <a:rect l="0" t="0" r="0" b="0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4BAF32"/>
          </a:solidFill>
          <a:ln w="9525">
            <a:noFill/>
          </a:ln>
        </p:spPr>
        <p:txBody>
          <a:bodyPr/>
          <a:lstStyle/>
          <a:p>
            <a:endParaRPr lang="zh-CN" altLang="en-US" sz="1800">
              <a:ea typeface="微软雅黑" panose="020B0503020204020204" pitchFamily="34" charset="-122"/>
            </a:endParaRPr>
          </a:p>
        </p:txBody>
      </p:sp>
      <p:sp>
        <p:nvSpPr>
          <p:cNvPr id="21" name="Freeform 13"/>
          <p:cNvSpPr/>
          <p:nvPr/>
        </p:nvSpPr>
        <p:spPr>
          <a:xfrm>
            <a:off x="4739590" y="5066752"/>
            <a:ext cx="1598484" cy="510975"/>
          </a:xfrm>
          <a:custGeom>
            <a:avLst/>
            <a:gdLst/>
            <a:ahLst/>
            <a:cxnLst>
              <a:cxn ang="0">
                <a:pos x="0" y="96929"/>
              </a:cxn>
              <a:cxn ang="0">
                <a:pos x="2674178" y="0"/>
              </a:cxn>
              <a:cxn ang="0">
                <a:pos x="2674178" y="421110"/>
              </a:cxn>
              <a:cxn ang="0">
                <a:pos x="194317" y="510708"/>
              </a:cxn>
              <a:cxn ang="0">
                <a:pos x="0" y="96929"/>
              </a:cxn>
            </a:cxnLst>
            <a:rect l="0" t="0" r="0" b="0"/>
            <a:pathLst>
              <a:path w="2601" h="627">
                <a:moveTo>
                  <a:pt x="0" y="119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9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800">
              <a:ea typeface="微软雅黑" panose="020B0503020204020204" pitchFamily="34" charset="-122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5164883" y="225514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183933" y="40156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5183933" y="502560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4534874" y="2819642"/>
            <a:ext cx="65522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●“一站式”检索为读者检索全球所有的学术资源，百链目前拥有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亿条元数据，查找范围广泛。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0"/>
          <p:cNvSpPr txBox="1"/>
          <p:nvPr/>
        </p:nvSpPr>
        <p:spPr>
          <a:xfrm>
            <a:off x="4553925" y="4565853"/>
            <a:ext cx="65522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●平台提供的原文传递服务，申请文献传递，通过电子邮件获取全国参考馆员的服务，中文资源传递满足率达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96%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以上，外文资源传递满足率达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6" y="1972641"/>
            <a:ext cx="3650265" cy="365026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41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核心功能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7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百链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957" y="148417"/>
            <a:ext cx="1744680" cy="123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4"/>
      <p:bldP spid="24" grpId="5"/>
      <p:bldP spid="25" grpId="6"/>
      <p:bldP spid="26" grpId="7"/>
      <p:bldP spid="27" grpId="8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 txBox="1"/>
          <p:nvPr/>
        </p:nvSpPr>
        <p:spPr>
          <a:xfrm>
            <a:off x="2397760" y="136843"/>
            <a:ext cx="6824345" cy="105092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访问百链</a:t>
            </a:r>
            <a:endParaRPr lang="zh-CN" altLang="en-US" sz="4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19475" y="2242185"/>
            <a:ext cx="499491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内访问：</a:t>
            </a:r>
            <a:r>
              <a:rPr lang="en-US" altLang="zh-CN" sz="2400" b="1" spc="15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www.blyun.com</a:t>
            </a:r>
            <a:endParaRPr lang="en-US" altLang="zh-CN" sz="2400" b="1" spc="15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（请使用校园网）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br>
              <a:rPr lang="en-US" altLang="zh-CN" sz="2400" b="1" spc="15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lang="en-US" altLang="zh-CN" sz="2400" b="1" spc="15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7680" y="3072130"/>
            <a:ext cx="5777865" cy="328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2" y="0"/>
            <a:ext cx="1207276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标注 7"/>
          <p:cNvSpPr/>
          <p:nvPr/>
        </p:nvSpPr>
        <p:spPr>
          <a:xfrm>
            <a:off x="6732584" y="2052109"/>
            <a:ext cx="2976033" cy="713317"/>
          </a:xfrm>
          <a:prstGeom prst="wedgeRoundRectCallout">
            <a:avLst>
              <a:gd name="adj1" fmla="val 47958"/>
              <a:gd name="adj2" fmla="val 10980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右侧相关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061" y="1333500"/>
            <a:ext cx="1390648" cy="552450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646770" y="1338792"/>
            <a:ext cx="2952749" cy="713317"/>
          </a:xfrm>
          <a:prstGeom prst="wedgeRoundRectCallout">
            <a:avLst>
              <a:gd name="adj1" fmla="val -46369"/>
              <a:gd name="adj2" fmla="val 12812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左侧聚类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9813394" y="1333500"/>
            <a:ext cx="2009775" cy="552450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930139" y="4079875"/>
            <a:ext cx="6627007" cy="847725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315509" y="4527550"/>
            <a:ext cx="3702049" cy="847725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6" name="圆角矩形标注 7"/>
          <p:cNvSpPr/>
          <p:nvPr/>
        </p:nvSpPr>
        <p:spPr>
          <a:xfrm>
            <a:off x="3166534" y="3655485"/>
            <a:ext cx="2976033" cy="713316"/>
          </a:xfrm>
          <a:prstGeom prst="wedgeRoundRectCallout">
            <a:avLst>
              <a:gd name="adj1" fmla="val -41552"/>
              <a:gd name="adj2" fmla="val 9600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点击题名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内容占位符 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2" y="0"/>
            <a:ext cx="12159513" cy="6857999"/>
          </a:xfrm>
        </p:spPr>
      </p:pic>
      <p:sp>
        <p:nvSpPr>
          <p:cNvPr id="5" name="五边形 4"/>
          <p:cNvSpPr/>
          <p:nvPr/>
        </p:nvSpPr>
        <p:spPr>
          <a:xfrm>
            <a:off x="5894917" y="1993900"/>
            <a:ext cx="3263900" cy="7112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电子全文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294124" y="1574800"/>
            <a:ext cx="2279177" cy="1550537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945255" y="4287820"/>
            <a:ext cx="8246745" cy="190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为读者提供深入到图书内容的全文检索</a:t>
            </a:r>
            <a:endParaRPr lang="en-US" altLang="zh-CN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读者可以知道“</a:t>
            </a: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任何一句话，任何一句诗词，出自哪一本书的哪一页。</a:t>
            </a: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val 5"/>
          <p:cNvSpPr/>
          <p:nvPr/>
        </p:nvSpPr>
        <p:spPr>
          <a:xfrm>
            <a:off x="7909941" y="1667774"/>
            <a:ext cx="1823629" cy="1801636"/>
          </a:xfrm>
          <a:prstGeom prst="ellipse">
            <a:avLst/>
          </a:prstGeom>
          <a:solidFill>
            <a:srgbClr val="004B7D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Oval 5"/>
          <p:cNvSpPr/>
          <p:nvPr/>
        </p:nvSpPr>
        <p:spPr>
          <a:xfrm>
            <a:off x="9926576" y="1667775"/>
            <a:ext cx="1823630" cy="18016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TextBox 73"/>
          <p:cNvSpPr txBox="1"/>
          <p:nvPr/>
        </p:nvSpPr>
        <p:spPr>
          <a:xfrm>
            <a:off x="8017311" y="2085801"/>
            <a:ext cx="160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4"/>
          <p:cNvSpPr txBox="1"/>
          <p:nvPr/>
        </p:nvSpPr>
        <p:spPr>
          <a:xfrm>
            <a:off x="8154557" y="2780137"/>
            <a:ext cx="133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章节数据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5"/>
          <p:cNvSpPr txBox="1"/>
          <p:nvPr/>
        </p:nvSpPr>
        <p:spPr>
          <a:xfrm>
            <a:off x="10048522" y="2095388"/>
            <a:ext cx="15559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17.7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10272279" y="2780137"/>
            <a:ext cx="11788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17.7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亿页全文资料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46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8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1" name="TextBox 23"/>
            <p:cNvSpPr txBox="1"/>
            <p:nvPr/>
          </p:nvSpPr>
          <p:spPr>
            <a:xfrm>
              <a:off x="581167" y="391386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Oval 36"/>
          <p:cNvSpPr/>
          <p:nvPr/>
        </p:nvSpPr>
        <p:spPr>
          <a:xfrm>
            <a:off x="979664" y="1741316"/>
            <a:ext cx="2462310" cy="2368889"/>
          </a:xfrm>
          <a:prstGeom prst="ellipse">
            <a:avLst/>
          </a:prstGeom>
          <a:gradFill>
            <a:gsLst>
              <a:gs pos="0">
                <a:srgbClr val="7EC8BC"/>
              </a:gs>
              <a:gs pos="37000">
                <a:srgbClr val="B2D5A2"/>
              </a:gs>
              <a:gs pos="73000">
                <a:srgbClr val="0989B9"/>
              </a:gs>
              <a:gs pos="100000">
                <a:srgbClr val="00A3E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4" y="3917643"/>
            <a:ext cx="2552700" cy="2333625"/>
          </a:xfrm>
          <a:prstGeom prst="rect">
            <a:avLst/>
          </a:prstGeom>
        </p:spPr>
      </p:pic>
      <p:sp>
        <p:nvSpPr>
          <p:cNvPr id="59" name="TextBox 22"/>
          <p:cNvSpPr txBox="1"/>
          <p:nvPr/>
        </p:nvSpPr>
        <p:spPr>
          <a:xfrm>
            <a:off x="1238505" y="3191597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全文知识搜索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1825781" y="2211984"/>
            <a:ext cx="722906" cy="712838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4974353" y="369235"/>
            <a:ext cx="62071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val 5"/>
          <p:cNvSpPr/>
          <p:nvPr/>
        </p:nvSpPr>
        <p:spPr>
          <a:xfrm>
            <a:off x="3958336" y="1721114"/>
            <a:ext cx="1823629" cy="1801636"/>
          </a:xfrm>
          <a:prstGeom prst="ellipse">
            <a:avLst/>
          </a:prstGeom>
          <a:solidFill>
            <a:srgbClr val="004B7D"/>
          </a:solidFill>
          <a:ln w="9525">
            <a:noFill/>
          </a:ln>
        </p:spPr>
        <p:txBody>
          <a:bodyPr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Oval 5"/>
          <p:cNvSpPr/>
          <p:nvPr/>
        </p:nvSpPr>
        <p:spPr>
          <a:xfrm>
            <a:off x="5974971" y="1721115"/>
            <a:ext cx="1823630" cy="18016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txBody>
          <a:bodyPr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Box 73"/>
          <p:cNvSpPr txBox="1"/>
          <p:nvPr/>
        </p:nvSpPr>
        <p:spPr>
          <a:xfrm>
            <a:off x="4065706" y="2139141"/>
            <a:ext cx="160888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680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4"/>
          <p:cNvSpPr txBox="1"/>
          <p:nvPr/>
        </p:nvSpPr>
        <p:spPr>
          <a:xfrm>
            <a:off x="4202952" y="2833477"/>
            <a:ext cx="133439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中文图书题录信息</a:t>
            </a:r>
            <a:endParaRPr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75"/>
          <p:cNvSpPr txBox="1"/>
          <p:nvPr/>
        </p:nvSpPr>
        <p:spPr>
          <a:xfrm>
            <a:off x="6096917" y="2148728"/>
            <a:ext cx="15559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343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6320674" y="2833477"/>
            <a:ext cx="11788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中文图书原文</a:t>
            </a:r>
            <a:endParaRPr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2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2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3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2" bldLvl="0" animBg="1"/>
      <p:bldP spid="31" grpId="3" bldLvl="0" animBg="1"/>
      <p:bldP spid="34" grpId="6"/>
      <p:bldP spid="35" grpId="7"/>
      <p:bldP spid="36" grpId="8"/>
      <p:bldP spid="37" grpId="9"/>
      <p:bldP spid="2" grpId="2" bldLvl="0" animBg="1"/>
      <p:bldP spid="3" grpId="3" bldLvl="0" animBg="1"/>
      <p:bldP spid="5" grpId="6"/>
      <p:bldP spid="6" grpId="7"/>
      <p:bldP spid="7" grpId="8"/>
      <p:bldP spid="8" grpId="9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内容占位符 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168"/>
            <a:ext cx="12192000" cy="6879167"/>
          </a:xfrm>
        </p:spPr>
      </p:pic>
      <p:sp>
        <p:nvSpPr>
          <p:cNvPr id="5" name="圆角矩形标注 7"/>
          <p:cNvSpPr/>
          <p:nvPr/>
        </p:nvSpPr>
        <p:spPr>
          <a:xfrm>
            <a:off x="5715001" y="5135034"/>
            <a:ext cx="2976033" cy="713317"/>
          </a:xfrm>
          <a:prstGeom prst="wedgeRoundRectCallout">
            <a:avLst>
              <a:gd name="adj1" fmla="val -41872"/>
              <a:gd name="adj2" fmla="val 110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796415" y="6440302"/>
            <a:ext cx="4398433" cy="409576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2"/>
            <a:ext cx="12191999" cy="686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标注 7"/>
          <p:cNvSpPr/>
          <p:nvPr/>
        </p:nvSpPr>
        <p:spPr>
          <a:xfrm>
            <a:off x="3325284" y="563034"/>
            <a:ext cx="4002616" cy="1399117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收到图书馆回复邮件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350" cy="687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6959600" y="766234"/>
            <a:ext cx="3744384" cy="785284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传递得到文章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1794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7850" y="985838"/>
            <a:ext cx="11350625" cy="4803775"/>
          </a:xfrm>
        </p:spPr>
      </p:pic>
      <p:sp>
        <p:nvSpPr>
          <p:cNvPr id="5" name="圆角矩形标注 7"/>
          <p:cNvSpPr/>
          <p:nvPr/>
        </p:nvSpPr>
        <p:spPr>
          <a:xfrm>
            <a:off x="6943725" y="4772025"/>
            <a:ext cx="2449513" cy="588963"/>
          </a:xfrm>
          <a:prstGeom prst="wedgeRoundRectCallout">
            <a:avLst>
              <a:gd name="adj1" fmla="val -45970"/>
              <a:gd name="adj2" fmla="val -9107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外文检索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1162050"/>
            <a:ext cx="11868150" cy="4533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标注 7"/>
          <p:cNvSpPr/>
          <p:nvPr/>
        </p:nvSpPr>
        <p:spPr>
          <a:xfrm>
            <a:off x="3049588" y="2574925"/>
            <a:ext cx="2735263" cy="639763"/>
          </a:xfrm>
          <a:prstGeom prst="wedgeRoundRectCallout">
            <a:avLst>
              <a:gd name="adj1" fmla="val -31864"/>
              <a:gd name="adj2" fmla="val 8028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点击题名链接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589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" y="722313"/>
            <a:ext cx="12109450" cy="541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标注 7"/>
          <p:cNvSpPr/>
          <p:nvPr/>
        </p:nvSpPr>
        <p:spPr>
          <a:xfrm>
            <a:off x="7036435" y="2783205"/>
            <a:ext cx="1784350" cy="573088"/>
          </a:xfrm>
          <a:prstGeom prst="wedgeRoundRectCallout">
            <a:avLst>
              <a:gd name="adj1" fmla="val 73155"/>
              <a:gd name="adj2" fmla="val 212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点击获取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0659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0660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1678518" y="1600200"/>
            <a:ext cx="2976033" cy="713317"/>
          </a:xfrm>
          <a:prstGeom prst="wedgeRoundRectCallout">
            <a:avLst>
              <a:gd name="adj1" fmla="val -37391"/>
              <a:gd name="adj2" fmla="val 8132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793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8610" y="0"/>
            <a:ext cx="143097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标注 7"/>
          <p:cNvSpPr/>
          <p:nvPr/>
        </p:nvSpPr>
        <p:spPr>
          <a:xfrm>
            <a:off x="5448300" y="1863725"/>
            <a:ext cx="2808288" cy="534988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填写传递表单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565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8" y="0"/>
            <a:ext cx="110426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标注 7"/>
          <p:cNvSpPr/>
          <p:nvPr/>
        </p:nvSpPr>
        <p:spPr>
          <a:xfrm>
            <a:off x="5448300" y="1863725"/>
            <a:ext cx="2808288" cy="534988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填写传递表单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699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515"/>
            <a:ext cx="12191365" cy="7733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769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3375"/>
            <a:ext cx="12192000" cy="6202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标注 7"/>
          <p:cNvSpPr/>
          <p:nvPr/>
        </p:nvSpPr>
        <p:spPr>
          <a:xfrm>
            <a:off x="5880100" y="1052513"/>
            <a:ext cx="3001963" cy="1049338"/>
          </a:xfrm>
          <a:prstGeom prst="wedgeRoundRectCallout">
            <a:avLst>
              <a:gd name="adj1" fmla="val -107975"/>
              <a:gd name="adj2" fmla="val 7885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收到图书馆回复邮件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7203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0"/>
            <a:ext cx="12303760" cy="78727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 noChangeAspect="1"/>
          </p:cNvGrpSpPr>
          <p:nvPr/>
        </p:nvGrpSpPr>
        <p:grpSpPr>
          <a:xfrm>
            <a:off x="698649" y="2143011"/>
            <a:ext cx="4851729" cy="3962601"/>
            <a:chOff x="3982285" y="1498295"/>
            <a:chExt cx="4198398" cy="3429000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285" y="1498295"/>
              <a:ext cx="4198398" cy="3429000"/>
            </a:xfrm>
            <a:prstGeom prst="rect">
              <a:avLst/>
            </a:prstGeom>
          </p:spPr>
        </p:pic>
        <p:sp>
          <p:nvSpPr>
            <p:cNvPr id="29" name="Rectangle 7"/>
            <p:cNvSpPr/>
            <p:nvPr/>
          </p:nvSpPr>
          <p:spPr>
            <a:xfrm>
              <a:off x="4289612" y="1667435"/>
              <a:ext cx="3564000" cy="223221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0" name="Group 8"/>
          <p:cNvGrpSpPr>
            <a:grpSpLocks noChangeAspect="1"/>
          </p:cNvGrpSpPr>
          <p:nvPr/>
        </p:nvGrpSpPr>
        <p:grpSpPr>
          <a:xfrm>
            <a:off x="5866801" y="2441132"/>
            <a:ext cx="734682" cy="677255"/>
            <a:chOff x="1175061" y="5325011"/>
            <a:chExt cx="976315" cy="900000"/>
          </a:xfrm>
        </p:grpSpPr>
        <p:sp>
          <p:nvSpPr>
            <p:cNvPr id="31" name="Oval 9"/>
            <p:cNvSpPr/>
            <p:nvPr/>
          </p:nvSpPr>
          <p:spPr>
            <a:xfrm>
              <a:off x="1216476" y="5325011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1175061" y="5333976"/>
              <a:ext cx="976315" cy="8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Rectangle 12"/>
          <p:cNvSpPr/>
          <p:nvPr/>
        </p:nvSpPr>
        <p:spPr bwMode="auto">
          <a:xfrm>
            <a:off x="6949071" y="2310379"/>
            <a:ext cx="4851728" cy="9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图书的一站式搜索服务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14"/>
          <p:cNvSpPr/>
          <p:nvPr/>
        </p:nvSpPr>
        <p:spPr bwMode="auto">
          <a:xfrm>
            <a:off x="6949071" y="3630730"/>
            <a:ext cx="5008243" cy="9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图书的一站式获取服务</a:t>
            </a:r>
            <a:endParaRPr lang="zh-CN" altLang="en-US" sz="3600" b="1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6"/>
          <p:cNvSpPr/>
          <p:nvPr/>
        </p:nvSpPr>
        <p:spPr bwMode="auto">
          <a:xfrm>
            <a:off x="6949071" y="4657442"/>
            <a:ext cx="4851728" cy="12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全新的知识点阅读服务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Group 17"/>
          <p:cNvGrpSpPr>
            <a:grpSpLocks noChangeAspect="1"/>
          </p:cNvGrpSpPr>
          <p:nvPr/>
        </p:nvGrpSpPr>
        <p:grpSpPr>
          <a:xfrm>
            <a:off x="5875013" y="3721876"/>
            <a:ext cx="734682" cy="677254"/>
            <a:chOff x="4596117" y="5321840"/>
            <a:chExt cx="976314" cy="900000"/>
          </a:xfrm>
        </p:grpSpPr>
        <p:sp>
          <p:nvSpPr>
            <p:cNvPr id="40" name="TextBox 18"/>
            <p:cNvSpPr txBox="1"/>
            <p:nvPr/>
          </p:nvSpPr>
          <p:spPr>
            <a:xfrm>
              <a:off x="4596117" y="5338913"/>
              <a:ext cx="976314" cy="858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0">
                  <a:solidFill>
                    <a:srgbClr val="4BAF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19"/>
            <p:cNvSpPr/>
            <p:nvPr/>
          </p:nvSpPr>
          <p:spPr>
            <a:xfrm>
              <a:off x="4620206" y="5321840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4BAF3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2" name="Group 20"/>
          <p:cNvGrpSpPr>
            <a:grpSpLocks noChangeAspect="1"/>
          </p:cNvGrpSpPr>
          <p:nvPr/>
        </p:nvGrpSpPr>
        <p:grpSpPr>
          <a:xfrm>
            <a:off x="5866650" y="4962937"/>
            <a:ext cx="734682" cy="686013"/>
            <a:chOff x="7992013" y="5361716"/>
            <a:chExt cx="976314" cy="911638"/>
          </a:xfrm>
        </p:grpSpPr>
        <p:sp>
          <p:nvSpPr>
            <p:cNvPr id="43" name="TextBox 21"/>
            <p:cNvSpPr txBox="1"/>
            <p:nvPr/>
          </p:nvSpPr>
          <p:spPr>
            <a:xfrm>
              <a:off x="7992013" y="5414449"/>
              <a:ext cx="976314" cy="85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22"/>
            <p:cNvSpPr/>
            <p:nvPr/>
          </p:nvSpPr>
          <p:spPr>
            <a:xfrm>
              <a:off x="8041284" y="5361716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51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核心功能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57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4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0" y="2332496"/>
            <a:ext cx="4121101" cy="258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/>
      <p:bldP spid="36" grpId="3"/>
      <p:bldP spid="38" grpId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01987" y="143024"/>
            <a:ext cx="5717812" cy="523184"/>
            <a:chOff x="378187" y="235224"/>
            <a:chExt cx="7344363" cy="672013"/>
          </a:xfrm>
        </p:grpSpPr>
        <p:sp>
          <p:nvSpPr>
            <p:cNvPr id="8" name="TextBox 23"/>
            <p:cNvSpPr txBox="1"/>
            <p:nvPr/>
          </p:nvSpPr>
          <p:spPr>
            <a:xfrm>
              <a:off x="2768971" y="235224"/>
              <a:ext cx="4953579" cy="67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lvl="0"/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使用帮助</a:t>
              </a:r>
              <a:endParaRPr lang="zh-CN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4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8"/>
            <p:cNvSpPr/>
            <p:nvPr/>
          </p:nvSpPr>
          <p:spPr>
            <a:xfrm>
              <a:off x="5018708" y="659602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29"/>
            <p:cNvSpPr/>
            <p:nvPr/>
          </p:nvSpPr>
          <p:spPr>
            <a:xfrm>
              <a:off x="5173533" y="235224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988" y="782455"/>
            <a:ext cx="10551621" cy="5993906"/>
          </a:xfrm>
          <a:prstGeom prst="rect">
            <a:avLst/>
          </a:prstGeom>
        </p:spPr>
      </p:pic>
      <p:sp>
        <p:nvSpPr>
          <p:cNvPr id="26" name="圆角矩形标注 7"/>
          <p:cNvSpPr/>
          <p:nvPr/>
        </p:nvSpPr>
        <p:spPr>
          <a:xfrm>
            <a:off x="7134224" y="3779408"/>
            <a:ext cx="2344209" cy="610657"/>
          </a:xfrm>
          <a:prstGeom prst="wedgeRoundRectCallout">
            <a:avLst>
              <a:gd name="adj1" fmla="val 15921"/>
              <a:gd name="adj2" fmla="val -15585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en-US" altLang="zh-CN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使用帮助</a:t>
            </a:r>
            <a:endParaRPr lang="zh-CN" altLang="en-US" sz="373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00310" y="1281596"/>
            <a:ext cx="9588500" cy="4216706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72840" y="2809240"/>
            <a:ext cx="7194550" cy="8432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865"/>
              </a:lnSpc>
            </a:pPr>
            <a:r>
              <a:rPr lang="zh-CN" altLang="en-US" sz="60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超星移动图书馆</a:t>
            </a:r>
            <a:endParaRPr lang="zh-CN" altLang="en-US" sz="6000" b="1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12955" y="2981172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2712951" y="3788356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99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1"/>
      <p:bldP spid="3" grpId="5" bldLvl="0" animBg="1"/>
      <p:bldP spid="23" grpId="6" bldLvl="0" animBg="1"/>
      <p:bldP spid="24" grpId="7" bldLvl="0" animBg="1"/>
      <p:bldP spid="25" grpId="8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0289" name="标题 1"/>
          <p:cNvSpPr>
            <a:spLocks noGrp="1"/>
          </p:cNvSpPr>
          <p:nvPr/>
        </p:nvSpPr>
        <p:spPr>
          <a:xfrm>
            <a:off x="2497852" y="403701"/>
            <a:ext cx="6858000" cy="1789510"/>
          </a:xfrm>
        </p:spPr>
        <p:txBody>
          <a:bodyPr vert="horz" wrap="square" lIns="67500" tIns="35100" rIns="67500" bIns="351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b="1" i="0" u="none" strike="noStrike" kern="1200" cap="none" spc="200" normalizeH="0" baseline="0" noProof="1">
                <a:solidFill>
                  <a:srgbClr val="1565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资源优势</a:t>
            </a:r>
            <a:endParaRPr kumimoji="0" lang="zh-CN" altLang="en-US" b="1" i="0" u="none" strike="noStrike" kern="1200" cap="none" spc="200" normalizeH="0" baseline="0" noProof="1">
              <a:solidFill>
                <a:srgbClr val="156569"/>
              </a:solidFill>
              <a:latin typeface="Arial" panose="020B0604020202020204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文本框 3"/>
          <p:cNvSpPr txBox="1"/>
          <p:nvPr>
            <p:custDataLst>
              <p:tags r:id="rId1"/>
            </p:custDataLst>
          </p:nvPr>
        </p:nvSpPr>
        <p:spPr>
          <a:xfrm>
            <a:off x="6478270" y="4284345"/>
            <a:ext cx="36423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2</a:t>
            </a:r>
            <a:r>
              <a:rPr lang="zh-CN" alt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万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集学术微视频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0" name="文本框 4"/>
          <p:cNvSpPr txBox="1"/>
          <p:nvPr>
            <p:custDataLst>
              <p:tags r:id="rId2"/>
            </p:custDataLst>
          </p:nvPr>
        </p:nvSpPr>
        <p:spPr>
          <a:xfrm>
            <a:off x="6478270" y="3452495"/>
            <a:ext cx="36226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320</a:t>
            </a:r>
            <a:r>
              <a:rPr lang="zh-CN" alt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万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图书获取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1" name="文本框 5"/>
          <p:cNvSpPr txBox="1"/>
          <p:nvPr>
            <p:custDataLst>
              <p:tags r:id="rId3"/>
            </p:custDataLst>
          </p:nvPr>
        </p:nvSpPr>
        <p:spPr>
          <a:xfrm>
            <a:off x="6478270" y="2642235"/>
            <a:ext cx="39820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130</a:t>
            </a:r>
            <a:r>
              <a:rPr lang="zh-CN" alt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万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种图书下载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2" name="文本框 9"/>
          <p:cNvSpPr txBox="1"/>
          <p:nvPr>
            <p:custDataLst>
              <p:tags r:id="rId4"/>
            </p:custDataLst>
          </p:nvPr>
        </p:nvSpPr>
        <p:spPr>
          <a:xfrm>
            <a:off x="1902460" y="2642235"/>
            <a:ext cx="40747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5</a:t>
            </a:r>
            <a:r>
              <a:rPr lang="zh-CN" alt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万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种</a:t>
            </a:r>
            <a:r>
              <a:rPr lang="en-US" altLang="zh-CN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Epub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电子书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3" name="文本框 10"/>
          <p:cNvSpPr txBox="1"/>
          <p:nvPr>
            <p:custDataLst>
              <p:tags r:id="rId5"/>
            </p:custDataLst>
          </p:nvPr>
        </p:nvSpPr>
        <p:spPr>
          <a:xfrm>
            <a:off x="1902460" y="4284345"/>
            <a:ext cx="4273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1800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家图书馆云服务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4" name="文本框 11"/>
          <p:cNvSpPr txBox="1"/>
          <p:nvPr>
            <p:custDataLst>
              <p:tags r:id="rId6"/>
            </p:custDataLst>
          </p:nvPr>
        </p:nvSpPr>
        <p:spPr>
          <a:xfrm>
            <a:off x="1902460" y="3452495"/>
            <a:ext cx="4406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1000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种杂志订阅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1902460" y="5116195"/>
            <a:ext cx="44069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ea"/>
              </a:rPr>
              <a:t>14000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ea"/>
              </a:rPr>
              <a:t>集有声读物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478270" y="5116195"/>
            <a:ext cx="40760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sz="4000" b="1" noProof="1">
                <a:solidFill>
                  <a:srgbClr val="156569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ea"/>
              </a:rPr>
              <a:t>8500</a:t>
            </a:r>
            <a:r>
              <a:rPr lang="zh-CN" altLang="en-US" sz="3200" b="1" noProof="1">
                <a:solidFill>
                  <a:srgbClr val="3F3F3F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ea"/>
              </a:rPr>
              <a:t>集公开课</a:t>
            </a:r>
            <a:endParaRPr lang="zh-CN" altLang="en-US" sz="3200" b="1" noProof="1">
              <a:solidFill>
                <a:srgbClr val="3F3F3F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" dur="1000" fill="hold"/>
                                              <p:tgtEl>
                                                <p:spTgt spid="12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0" dur="3000" fill="hold"/>
                                              <p:tgtEl>
                                                <p:spTgt spid="11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3" dur="3000" fill="hold"/>
                                              <p:tgtEl>
                                                <p:spTgt spid="14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6" dur="3000" fill="hold"/>
                                              <p:tgtEl>
                                                <p:spTgt spid="10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9" dur="3000" fill="hold"/>
                                              <p:tgtEl>
                                                <p:spTgt spid="13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2" dur="3000" fill="hold"/>
                                              <p:tgtEl>
                                                <p:spTgt spid="15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5" dur="3000" fill="hold"/>
                                              <p:tgtEl>
                                                <p:spTgt spid="16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8" dur="1000" fill="hold"/>
                                              <p:tgtEl>
                                                <p:spTgt spid="9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8594" name="文本框 2"/>
          <p:cNvSpPr txBox="1"/>
          <p:nvPr/>
        </p:nvSpPr>
        <p:spPr>
          <a:xfrm>
            <a:off x="3587750" y="5759450"/>
            <a:ext cx="53657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通过手机应用市场或者扫描此二维码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3832860" y="739775"/>
            <a:ext cx="4028440" cy="935130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64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241828" y="4165751"/>
              <a:ext cx="1235118" cy="189093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下载超星移动图书馆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0" y="2037080"/>
            <a:ext cx="3274060" cy="3360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9617" name="图片 4" descr="IMG_25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809875" y="1773238"/>
            <a:ext cx="6407150" cy="6380162"/>
          </a:xfr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63600" y="2868613"/>
            <a:ext cx="10512425" cy="2601913"/>
          </a:xfrm>
          <a:solidFill>
            <a:schemeClr val="accent6">
              <a:lumMod val="40000"/>
              <a:lumOff val="60000"/>
              <a:alpha val="42000"/>
            </a:schemeClr>
          </a:solidFill>
          <a:ln w="28575">
            <a:solidFill>
              <a:srgbClr val="3F82C4"/>
            </a:solidFill>
            <a:miter/>
          </a:ln>
        </p:spPr>
        <p:txBody>
          <a:bodyPr vert="horz" wrap="square" lIns="101600" tIns="38100" rIns="76200" bIns="38100" rtlCol="0" anchor="t">
            <a:noAutofit/>
          </a:bodyPr>
          <a:p>
            <a:pPr marL="0" marR="0" indent="0" algn="l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200" normalizeH="0" baseline="0" noProof="1">
                <a:solidFill>
                  <a:srgbClr val="262626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打开移动图书馆，输入手机号+密码登录或者点击“手机验证码登录”。</a:t>
            </a:r>
            <a:br>
              <a:rPr lang="zh-CN" altLang="en-US" sz="2800" b="0" kern="1200" spc="200" baseline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</a:br>
            <a:r>
              <a:rPr kumimoji="0" lang="zh-CN" altLang="en-US" sz="2800" b="0" i="0" u="none" strike="noStrike" kern="1200" cap="none" spc="200" normalizeH="0" baseline="0" noProof="1">
                <a:solidFill>
                  <a:srgbClr val="262626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未注册的用户，即可点击“新用户注册”按照指引登录注册。</a:t>
            </a:r>
            <a:endParaRPr kumimoji="0" lang="zh-CN" altLang="en-US" sz="2800" b="0" i="0" u="none" strike="noStrike" kern="1200" cap="none" spc="200" normalizeH="0" baseline="0" noProof="1">
              <a:solidFill>
                <a:srgbClr val="262626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239621" name="文本框 6"/>
          <p:cNvSpPr txBox="1"/>
          <p:nvPr/>
        </p:nvSpPr>
        <p:spPr>
          <a:xfrm>
            <a:off x="4990465" y="918845"/>
            <a:ext cx="260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登录学习通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4492625" y="567055"/>
            <a:ext cx="3103879" cy="935038"/>
            <a:chOff x="1208414" y="4098468"/>
            <a:chExt cx="1303112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208414" y="4165758"/>
              <a:ext cx="1303112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登录移动图书馆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5575" y="1346200"/>
            <a:ext cx="10160000" cy="46589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9621" name="文本框 6"/>
          <p:cNvSpPr txBox="1"/>
          <p:nvPr/>
        </p:nvSpPr>
        <p:spPr>
          <a:xfrm>
            <a:off x="4855210" y="467995"/>
            <a:ext cx="260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新用户注册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4504055" y="116205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382808" y="4165717"/>
              <a:ext cx="1094275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新用户注册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9"/>
          <p:cNvSpPr txBox="1"/>
          <p:nvPr/>
        </p:nvSpPr>
        <p:spPr>
          <a:xfrm>
            <a:off x="5821045" y="1802130"/>
            <a:ext cx="2320290" cy="51308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山西</a:t>
            </a:r>
            <a:r>
              <a:rPr lang="zh-CN" altLang="en-US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师范大学</a:t>
            </a:r>
            <a:endParaRPr lang="zh-CN" altLang="en-US" sz="1400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sp>
        <p:nvSpPr>
          <p:cNvPr id="17" name="圆角矩形 17"/>
          <p:cNvSpPr/>
          <p:nvPr/>
        </p:nvSpPr>
        <p:spPr>
          <a:xfrm>
            <a:off x="5653405" y="1802130"/>
            <a:ext cx="2320290" cy="570865"/>
          </a:xfrm>
          <a:prstGeom prst="roundRect">
            <a:avLst/>
          </a:prstGeom>
          <a:solidFill>
            <a:srgbClr val="C00000">
              <a:alpha val="9000"/>
            </a:srgbClr>
          </a:solidFill>
          <a:ln w="28575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图片 7" descr="IMG_2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3895"/>
          <a:stretch>
            <a:fillRect/>
          </a:stretch>
        </p:blipFill>
        <p:spPr>
          <a:xfrm>
            <a:off x="9324975" y="2340610"/>
            <a:ext cx="2867025" cy="2860040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圆角矩形 30"/>
          <p:cNvSpPr/>
          <p:nvPr/>
        </p:nvSpPr>
        <p:spPr>
          <a:xfrm>
            <a:off x="10102215" y="3244850"/>
            <a:ext cx="2089150" cy="1282065"/>
          </a:xfrm>
          <a:prstGeom prst="roundRect">
            <a:avLst/>
          </a:prstGeom>
          <a:solidFill>
            <a:srgbClr val="C00000">
              <a:alpha val="9000"/>
            </a:srgbClr>
          </a:solidFill>
          <a:ln w="28575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文本框 12"/>
          <p:cNvSpPr txBox="1"/>
          <p:nvPr/>
        </p:nvSpPr>
        <p:spPr>
          <a:xfrm>
            <a:off x="10102215" y="3308350"/>
            <a:ext cx="2089785" cy="135763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山西</a:t>
            </a:r>
            <a:r>
              <a:rPr lang="zh-CN" altLang="en-US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师范大学</a:t>
            </a:r>
            <a:endParaRPr lang="en-US" altLang="zh-CN" sz="1400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  <a:p>
            <a:pPr marL="0" indent="0" algn="just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借阅证号</a:t>
            </a:r>
            <a:endParaRPr lang="en-US" altLang="zh-CN" sz="1400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  <a:p>
            <a:pPr algn="just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“Sxnu”+“学号/</a:t>
            </a:r>
            <a:r>
              <a:rPr lang="zh-CN" altLang="en-US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工号</a:t>
            </a:r>
            <a:r>
              <a:rPr lang="en-US" altLang="zh-CN" sz="1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”</a:t>
            </a:r>
            <a:endParaRPr lang="en-US" altLang="zh-CN" sz="1400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8853170" y="2979420"/>
            <a:ext cx="1249045" cy="4546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12" grpId="0" bldLvl="0" animBg="1"/>
      <p:bldP spid="12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62101"/>
          <a:stretch>
            <a:fillRect/>
          </a:stretch>
        </p:blipFill>
        <p:spPr>
          <a:xfrm>
            <a:off x="4427855" y="1731010"/>
            <a:ext cx="3354070" cy="27565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39621" name="文本框 6"/>
          <p:cNvSpPr txBox="1"/>
          <p:nvPr/>
        </p:nvSpPr>
        <p:spPr>
          <a:xfrm>
            <a:off x="4855210" y="467995"/>
            <a:ext cx="260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新用户注册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4504055" y="116205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485139" y="4165758"/>
              <a:ext cx="991997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进入首页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2818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25880"/>
          <a:stretch>
            <a:fillRect/>
          </a:stretch>
        </p:blipFill>
        <p:spPr>
          <a:xfrm>
            <a:off x="640080" y="1051560"/>
            <a:ext cx="3306445" cy="5308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圆角矩形 7"/>
          <p:cNvSpPr/>
          <p:nvPr/>
        </p:nvSpPr>
        <p:spPr>
          <a:xfrm>
            <a:off x="3082608" y="1987868"/>
            <a:ext cx="863600" cy="647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矩形标注 5"/>
          <p:cNvSpPr/>
          <p:nvPr/>
        </p:nvSpPr>
        <p:spPr>
          <a:xfrm>
            <a:off x="4476750" y="4860290"/>
            <a:ext cx="3535045" cy="776605"/>
          </a:xfrm>
          <a:prstGeom prst="wedgeRectCallout">
            <a:avLst>
              <a:gd name="adj1" fmla="val -907"/>
              <a:gd name="adj2" fmla="val -191373"/>
            </a:avLst>
          </a:prstGeom>
          <a:solidFill>
            <a:srgbClr val="C00000">
              <a:alpha val="2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577715" y="4860290"/>
            <a:ext cx="33331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【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山西师范大学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】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</a:rPr>
              <a:t>首字母小写</a:t>
            </a:r>
            <a:endParaRPr lang="zh-CN" altLang="en-US" sz="20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64075" y="3228975"/>
            <a:ext cx="2345055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圆角矩形标注 10"/>
          <p:cNvSpPr/>
          <p:nvPr>
            <p:custDataLst>
              <p:tags r:id="rId3"/>
            </p:custDataLst>
          </p:nvPr>
        </p:nvSpPr>
        <p:spPr>
          <a:xfrm>
            <a:off x="2117090" y="3175"/>
            <a:ext cx="2309495" cy="904240"/>
          </a:xfrm>
          <a:prstGeom prst="wedgeRoundRectCallout">
            <a:avLst>
              <a:gd name="adj1" fmla="val -34355"/>
              <a:gd name="adj2" fmla="val 118258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106295" y="97155"/>
            <a:ext cx="23196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spcAft>
                <a:spcPts val="60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首页下拉三角选择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Aft>
                <a:spcPts val="60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进入图书馆首页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685" y="1188085"/>
            <a:ext cx="2252980" cy="48844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0" grpId="0" bldLvl="0" animBg="1"/>
      <p:bldP spid="10" grpId="1" animBg="1"/>
      <p:bldP spid="6" grpId="0" bldLvl="0" animBg="1"/>
      <p:bldP spid="7" grpId="0"/>
      <p:bldP spid="6" grpId="1" animBg="1"/>
      <p:bldP spid="7" grpId="1"/>
      <p:bldP spid="11" grpId="0" bldLvl="0" animBg="1"/>
      <p:bldP spid="12" grpId="0"/>
      <p:bldP spid="11" grpId="1" animBg="1"/>
      <p:bldP spid="12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620395"/>
            <a:ext cx="2977515" cy="6456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325" y="620395"/>
            <a:ext cx="3006725" cy="6518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圆角矩形 8"/>
          <p:cNvSpPr/>
          <p:nvPr/>
        </p:nvSpPr>
        <p:spPr>
          <a:xfrm>
            <a:off x="808673" y="1725930"/>
            <a:ext cx="752475" cy="7604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44895" y="620078"/>
            <a:ext cx="2965450" cy="6423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11310" y="621030"/>
            <a:ext cx="2980690" cy="64560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38595" name="组合 62"/>
          <p:cNvGrpSpPr/>
          <p:nvPr/>
        </p:nvGrpSpPr>
        <p:grpSpPr>
          <a:xfrm>
            <a:off x="4426585" y="93980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351042" y="4155469"/>
              <a:ext cx="991997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移动图书馆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" y="925195"/>
            <a:ext cx="2719070" cy="5896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9621" name="文本框 6"/>
          <p:cNvSpPr txBox="1"/>
          <p:nvPr/>
        </p:nvSpPr>
        <p:spPr>
          <a:xfrm>
            <a:off x="4855210" y="467995"/>
            <a:ext cx="260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新用户注册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4504055" y="116205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485139" y="4165758"/>
              <a:ext cx="991997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馆藏查询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48" descr="C:/Users/Administrator/AppData/Local/Temp/picturecompress_20211214101520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15" y="948055"/>
            <a:ext cx="2736850" cy="592645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49" descr="5cda375079e479aabf45bfe0b42a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165" y="925195"/>
            <a:ext cx="2738755" cy="59226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50" descr="61a40782708f19258e527c317214c4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470" y="958850"/>
            <a:ext cx="2716530" cy="58889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4645025" y="2776220"/>
            <a:ext cx="1040765" cy="1517015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圆角矩形 52"/>
          <p:cNvSpPr/>
          <p:nvPr/>
        </p:nvSpPr>
        <p:spPr>
          <a:xfrm>
            <a:off x="9456420" y="4293235"/>
            <a:ext cx="2684145" cy="2440305"/>
          </a:xfrm>
          <a:prstGeom prst="roundRect">
            <a:avLst>
              <a:gd name="adj" fmla="val 16667"/>
            </a:avLst>
          </a:prstGeom>
          <a:solidFill>
            <a:srgbClr val="C00000">
              <a:alpha val="14000"/>
            </a:srgbClr>
          </a:solidFill>
          <a:ln w="53975" cap="flat" cmpd="sng">
            <a:solidFill>
              <a:srgbClr val="C00000"/>
            </a:solidFill>
            <a:prstDash val="sysDot"/>
            <a:miter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100000"/>
              </a:srgbClr>
            </a:outerShdw>
          </a:effectLst>
        </p:spPr>
      </p:sp>
      <p:sp>
        <p:nvSpPr>
          <p:cNvPr id="27" name="文本框 53"/>
          <p:cNvSpPr txBox="1"/>
          <p:nvPr/>
        </p:nvSpPr>
        <p:spPr>
          <a:xfrm>
            <a:off x="9911080" y="4736465"/>
            <a:ext cx="2280920" cy="560070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 anchorCtr="0" upright="1"/>
          <a:lstStyle/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kern="1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馆藏信息</a:t>
            </a:r>
            <a:endParaRPr lang="en-US" altLang="zh-CN" sz="3200" b="1" kern="1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61290" y="1760855"/>
            <a:ext cx="1672590" cy="7493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27" grpId="0"/>
      <p:bldP spid="27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0414"/>
          <a:stretch>
            <a:fillRect/>
          </a:stretch>
        </p:blipFill>
        <p:spPr>
          <a:xfrm>
            <a:off x="2723515" y="1285240"/>
            <a:ext cx="2719070" cy="5282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9621" name="文本框 6"/>
          <p:cNvSpPr txBox="1"/>
          <p:nvPr/>
        </p:nvSpPr>
        <p:spPr>
          <a:xfrm>
            <a:off x="4855210" y="467995"/>
            <a:ext cx="260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新用户注册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8595" name="组合 62"/>
          <p:cNvGrpSpPr/>
          <p:nvPr/>
        </p:nvGrpSpPr>
        <p:grpSpPr>
          <a:xfrm>
            <a:off x="4504055" y="116205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485139" y="4165758"/>
              <a:ext cx="991997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借阅信息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片 57" descr="673f5c5681ab5cf6888a0b26ac21453"/>
          <p:cNvPicPr>
            <a:picLocks noChangeAspect="1"/>
          </p:cNvPicPr>
          <p:nvPr/>
        </p:nvPicPr>
        <p:blipFill>
          <a:blip r:embed="rId3"/>
          <a:srcRect b="33083"/>
          <a:stretch>
            <a:fillRect/>
          </a:stretch>
        </p:blipFill>
        <p:spPr>
          <a:xfrm>
            <a:off x="6707505" y="1494790"/>
            <a:ext cx="3361690" cy="486346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/>
          <p:cNvCxnSpPr/>
          <p:nvPr/>
        </p:nvCxnSpPr>
        <p:spPr>
          <a:xfrm flipV="1">
            <a:off x="4972050" y="3394710"/>
            <a:ext cx="2205355" cy="713740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2784475" y="2679700"/>
            <a:ext cx="1855470" cy="7493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 txBox="1"/>
          <p:nvPr/>
        </p:nvSpPr>
        <p:spPr>
          <a:xfrm>
            <a:off x="2397760" y="136843"/>
            <a:ext cx="6824345" cy="105092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访问读秀</a:t>
            </a:r>
            <a:endParaRPr lang="zh-CN" altLang="en-US" sz="4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6570" y="1470660"/>
            <a:ext cx="24034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图书馆官网跳转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21170" y="1471295"/>
            <a:ext cx="47637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内访问：</a:t>
            </a:r>
            <a:r>
              <a:rPr lang="en-US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.duxiu.com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8369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7995" t="7458" r="23642" b="44682"/>
          <a:stretch>
            <a:fillRect/>
          </a:stretch>
        </p:blipFill>
        <p:spPr>
          <a:xfrm>
            <a:off x="6429375" y="2322830"/>
            <a:ext cx="5249545" cy="3211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5145" y="2699385"/>
            <a:ext cx="5384800" cy="2457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0414"/>
          <a:stretch>
            <a:fillRect/>
          </a:stretch>
        </p:blipFill>
        <p:spPr>
          <a:xfrm>
            <a:off x="92710" y="1029335"/>
            <a:ext cx="2719070" cy="5282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圆角矩形 8"/>
          <p:cNvSpPr/>
          <p:nvPr/>
        </p:nvSpPr>
        <p:spPr>
          <a:xfrm>
            <a:off x="486410" y="5634355"/>
            <a:ext cx="1421130" cy="760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38595" name="组合 62"/>
          <p:cNvGrpSpPr/>
          <p:nvPr/>
        </p:nvGrpSpPr>
        <p:grpSpPr>
          <a:xfrm>
            <a:off x="4426585" y="93980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2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38597" name="文本框 4"/>
            <p:cNvSpPr txBox="1"/>
            <p:nvPr/>
          </p:nvSpPr>
          <p:spPr>
            <a:xfrm>
              <a:off x="1511798" y="4155469"/>
              <a:ext cx="794984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学术资源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15" y="2092960"/>
            <a:ext cx="9022715" cy="40563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975" y="1410335"/>
            <a:ext cx="2244090" cy="48653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244738" name="组合 62"/>
          <p:cNvGrpSpPr/>
          <p:nvPr/>
        </p:nvGrpSpPr>
        <p:grpSpPr>
          <a:xfrm>
            <a:off x="4411980" y="365760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64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4740" name="文本框 6"/>
            <p:cNvSpPr txBox="1"/>
            <p:nvPr/>
          </p:nvSpPr>
          <p:spPr>
            <a:xfrm>
              <a:off x="1489079" y="4165781"/>
              <a:ext cx="988058" cy="189176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云舟专题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580" y="1626553"/>
            <a:ext cx="9798050" cy="4432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5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65" y="1626870"/>
            <a:ext cx="6096635" cy="5182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圆角矩形 8"/>
          <p:cNvSpPr/>
          <p:nvPr/>
        </p:nvSpPr>
        <p:spPr>
          <a:xfrm>
            <a:off x="187960" y="2127250"/>
            <a:ext cx="682625" cy="704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975" y="1410335"/>
            <a:ext cx="2244090" cy="48653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244738" name="组合 62"/>
          <p:cNvGrpSpPr/>
          <p:nvPr/>
        </p:nvGrpSpPr>
        <p:grpSpPr>
          <a:xfrm>
            <a:off x="4411980" y="365760"/>
            <a:ext cx="3041650" cy="935038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64" name="圆角矩形 26"/>
            <p:cNvSpPr/>
            <p:nvPr/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4740" name="文本框 6"/>
            <p:cNvSpPr txBox="1"/>
            <p:nvPr/>
          </p:nvSpPr>
          <p:spPr>
            <a:xfrm>
              <a:off x="1489079" y="4165781"/>
              <a:ext cx="988058" cy="189112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名师讲坛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1742440" y="3076575"/>
            <a:ext cx="682625" cy="704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530" y="1466850"/>
            <a:ext cx="1983105" cy="42995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435" y="1596390"/>
            <a:ext cx="1987550" cy="43097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290" y="1596390"/>
            <a:ext cx="1923415" cy="41700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7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21105" y="1508760"/>
            <a:ext cx="2426335" cy="52603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67939" name="组合 62"/>
          <p:cNvGrpSpPr/>
          <p:nvPr/>
        </p:nvGrpSpPr>
        <p:grpSpPr>
          <a:xfrm>
            <a:off x="3647440" y="332740"/>
            <a:ext cx="4700905" cy="1176020"/>
            <a:chOff x="1208414" y="4098468"/>
            <a:chExt cx="1276986" cy="303011"/>
          </a:xfrm>
          <a:solidFill>
            <a:srgbClr val="4BAF32"/>
          </a:solidFill>
        </p:grpSpPr>
        <p:sp>
          <p:nvSpPr>
            <p:cNvPr id="64" name="圆角矩形 26"/>
            <p:cNvSpPr/>
            <p:nvPr>
              <p:custDataLst>
                <p:tags r:id="rId3"/>
              </p:custDataLst>
            </p:nvPr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grpFill/>
            <a:ln w="28575" cap="flat">
              <a:solidFill>
                <a:srgbClr val="1265B0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6793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1478887" y="4143134"/>
              <a:ext cx="789341" cy="21384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移动发现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743585" y="1885950"/>
            <a:ext cx="3249930" cy="626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120" y="1777365"/>
            <a:ext cx="2291080" cy="49688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880" y="1800225"/>
            <a:ext cx="2280920" cy="494601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ffa1813db38be43d0a8323abbc9636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44850" cy="702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bf74f1f0b4c125284566c0e9b51f0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39900" y="0"/>
            <a:ext cx="3481388" cy="753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a443edc4d735826c95b4c135648b4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77310" y="0"/>
            <a:ext cx="3676650" cy="7958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671abb54b2bb48fbf6cd8616195a36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679758" y="-20637"/>
            <a:ext cx="3697287" cy="7999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f0f4cef58f6c2a39deb9750f52441c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49958" y="-20320"/>
            <a:ext cx="3641725" cy="7883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7939" name="组合 62"/>
          <p:cNvGrpSpPr/>
          <p:nvPr/>
        </p:nvGrpSpPr>
        <p:grpSpPr>
          <a:xfrm>
            <a:off x="3043238" y="2687638"/>
            <a:ext cx="5345112" cy="1614487"/>
            <a:chOff x="1208414" y="4098468"/>
            <a:chExt cx="1276986" cy="303011"/>
          </a:xfrm>
        </p:grpSpPr>
        <p:sp>
          <p:nvSpPr>
            <p:cNvPr id="64" name="圆角矩形 26"/>
            <p:cNvSpPr/>
            <p:nvPr>
              <p:custDataLst>
                <p:tags r:id="rId11"/>
              </p:custDataLst>
            </p:nvPr>
          </p:nvSpPr>
          <p:spPr>
            <a:xfrm>
              <a:off x="1208414" y="4098468"/>
              <a:ext cx="1276986" cy="303011"/>
            </a:xfrm>
            <a:prstGeom prst="roundRect">
              <a:avLst>
                <a:gd name="adj" fmla="val 50000"/>
              </a:avLst>
            </a:prstGeom>
            <a:solidFill>
              <a:srgbClr val="4BAF32"/>
            </a:solidFill>
            <a:ln w="28575" cap="flat">
              <a:solidFill>
                <a:srgbClr val="3F82C4"/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15" strike="noStrike" noProof="1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6793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1497271" y="4163397"/>
              <a:ext cx="988058" cy="1730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社交阅读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213418" y="2208405"/>
            <a:ext cx="3866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pc="30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Thanks</a:t>
            </a:r>
            <a:endParaRPr lang="zh-CN" altLang="en-US" sz="8000" spc="30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43341" y="3848554"/>
            <a:ext cx="627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20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让更多的人读更多的书</a:t>
            </a:r>
            <a:endParaRPr lang="zh-CN" altLang="en-US" sz="2800" spc="2000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64051" y="3345730"/>
            <a:ext cx="3365500" cy="186114"/>
            <a:chOff x="3674825" y="4038512"/>
            <a:chExt cx="4842351" cy="267784"/>
          </a:xfrm>
        </p:grpSpPr>
        <p:sp>
          <p:nvSpPr>
            <p:cNvPr id="21" name="任意多边形 2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004B7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直角三角形 24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直角三角形 26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直角三角形 27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5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1"/>
      <p:bldP spid="25" grpId="2" animBg="1"/>
      <p:bldP spid="26" grpId="3" animBg="1"/>
      <p:bldP spid="27" grpId="4" animBg="1"/>
      <p:bldP spid="28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Marcador de texto 13"/>
          <p:cNvSpPr txBox="1"/>
          <p:nvPr/>
        </p:nvSpPr>
        <p:spPr>
          <a:xfrm>
            <a:off x="2397760" y="136843"/>
            <a:ext cx="6824345" cy="105092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校外访问</a:t>
            </a:r>
            <a:endParaRPr lang="zh-CN" altLang="en-US" sz="4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9945" y="1702435"/>
            <a:ext cx="10375265" cy="5155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85" y="1188085"/>
            <a:ext cx="4810125" cy="5128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55" y="1188085"/>
            <a:ext cx="4831080" cy="5134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 txBox="1"/>
          <p:nvPr/>
        </p:nvSpPr>
        <p:spPr>
          <a:xfrm>
            <a:off x="3737922" y="2770346"/>
            <a:ext cx="7134730" cy="97091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图书的一站式搜索服务</a:t>
            </a:r>
            <a:endParaRPr lang="zh-CN" altLang="en-US" sz="4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59862" y="2658773"/>
            <a:ext cx="1164728" cy="1164728"/>
          </a:xfrm>
          <a:prstGeom prst="rect">
            <a:avLst/>
          </a:prstGeom>
          <a:noFill/>
          <a:ln w="127000" cmpd="thickThin">
            <a:solidFill>
              <a:srgbClr val="5B9BD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1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677,&quot;width&quot;:9281}"/>
</p:tagLst>
</file>

<file path=ppt/tags/tag10.xml><?xml version="1.0" encoding="utf-8"?>
<p:tagLst xmlns:p="http://schemas.openxmlformats.org/presentationml/2006/main">
  <p:tag name="PA" val="v5.0.5"/>
</p:tagLst>
</file>

<file path=ppt/tags/tag11.xml><?xml version="1.0" encoding="utf-8"?>
<p:tagLst xmlns:p="http://schemas.openxmlformats.org/presentationml/2006/main">
  <p:tag name="PA" val="v5.0.5"/>
</p:tagLst>
</file>

<file path=ppt/tags/tag12.xml><?xml version="1.0" encoding="utf-8"?>
<p:tagLst xmlns:p="http://schemas.openxmlformats.org/presentationml/2006/main">
  <p:tag name="PA" val="v5.0.5"/>
</p:tagLst>
</file>

<file path=ppt/tags/tag1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4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15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16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7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18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24482_1_1"/>
</p:tagLst>
</file>

<file path=ppt/tags/tag2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06541_1_1"/>
</p:tagLst>
</file>

<file path=ppt/tags/tag27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298928_1_1"/>
</p:tagLst>
</file>

<file path=ppt/tags/tag28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293787_1_1"/>
</p:tagLst>
</file>

<file path=ppt/tags/tag29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09730_1_1"/>
</p:tagLst>
</file>

<file path=ppt/tags/tag3.xml><?xml version="1.0" encoding="utf-8"?>
<p:tagLst xmlns:p="http://schemas.openxmlformats.org/presentationml/2006/main">
  <p:tag name="PA" val="v5.0.5"/>
</p:tagLst>
</file>

<file path=ppt/tags/tag3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02775_1_1"/>
</p:tagLst>
</file>

<file path=ppt/tags/tag3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18419_1_1"/>
</p:tagLst>
</file>

<file path=ppt/tags/tag3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6992321844_1_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35.xml><?xml version="1.0" encoding="utf-8"?>
<p:tagLst xmlns:p="http://schemas.openxmlformats.org/presentationml/2006/main">
  <p:tag name="KSO_WM_UNIT_PLACING_PICTURE_USER_VIEWPORT" val="{&quot;height&quot;:8051,&quot;width&quot;:17558}"/>
</p:tagLst>
</file>

<file path=ppt/tags/tag36.xml><?xml version="1.0" encoding="utf-8"?>
<p:tagLst xmlns:p="http://schemas.openxmlformats.org/presentationml/2006/main">
  <p:tag name="KSO_WM_UNIT_PLACING_PICTURE_USER_VIEWPORT" val="{&quot;height&quot;:5242,&quot;width&quot;:2948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PA" val="v5.0.5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10115,&quot;width&quot;:4670}"/>
</p:tagLst>
</file>

<file path=ppt/tags/tag43.xml><?xml version="1.0" encoding="utf-8"?>
<p:tagLst xmlns:p="http://schemas.openxmlformats.org/presentationml/2006/main">
  <p:tag name="KSO_WM_UNIT_PLACING_PICTURE_USER_VIEWPORT" val="{&quot;height&quot;:10265,&quot;width&quot;:4740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5.0.5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FULL_TEXT_BEAUTIFY_COPY_ID" val="64"/>
</p:tagLst>
</file>

<file path=ppt/tags/tag57.xml><?xml version="1.0" encoding="utf-8"?>
<p:tagLst xmlns:p="http://schemas.openxmlformats.org/presentationml/2006/main">
  <p:tag name="KSO_WM_FULL_TEXT_BEAUTIFY_COPY_ID" val="246793"/>
</p:tagLst>
</file>

<file path=ppt/tags/tag58.xml><?xml version="1.0" encoding="utf-8"?>
<p:tagLst xmlns:p="http://schemas.openxmlformats.org/presentationml/2006/main">
  <p:tag name="KSO_WM_FULL_TEXT_BEAUTIFY_COPY_ID" val="9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</p:tagLst>
</file>

<file path=ppt/tags/tag6.xml><?xml version="1.0" encoding="utf-8"?>
<p:tagLst xmlns:p="http://schemas.openxmlformats.org/presentationml/2006/main">
  <p:tag name="PA" val="v5.0.5"/>
</p:tagLst>
</file>

<file path=ppt/tags/tag60.xml><?xml version="1.0" encoding="utf-8"?>
<p:tagLst xmlns:p="http://schemas.openxmlformats.org/presentationml/2006/main">
  <p:tag name="KSO_WM_FULL_TEXT_BEAUTIFY_COPY_ID" val="5"/>
</p:tagLst>
</file>

<file path=ppt/tags/tag61.xml><?xml version="1.0" encoding="utf-8"?>
<p:tagLst xmlns:p="http://schemas.openxmlformats.org/presentationml/2006/main">
  <p:tag name="KSO_WM_FULL_TEXT_BEAUTIFY_COPY_ID" val="6"/>
</p:tagLst>
</file>

<file path=ppt/tags/tag62.xml><?xml version="1.0" encoding="utf-8"?>
<p:tagLst xmlns:p="http://schemas.openxmlformats.org/presentationml/2006/main">
  <p:tag name="KSO_WM_FULL_TEXT_BEAUTIFY_COPY_ID" val="7"/>
</p:tagLst>
</file>

<file path=ppt/tags/tag63.xml><?xml version="1.0" encoding="utf-8"?>
<p:tagLst xmlns:p="http://schemas.openxmlformats.org/presentationml/2006/main">
  <p:tag name="KSO_WM_FULL_TEXT_BEAUTIFY_COPY_ID" val="8"/>
</p:tagLst>
</file>

<file path=ppt/tags/tag64.xml><?xml version="1.0" encoding="utf-8"?>
<p:tagLst xmlns:p="http://schemas.openxmlformats.org/presentationml/2006/main">
  <p:tag name="KSO_WM_FULL_TEXT_BEAUTIFY_COPY_ID" val="9"/>
</p:tagLst>
</file>

<file path=ppt/tags/tag65.xml><?xml version="1.0" encoding="utf-8"?>
<p:tagLst xmlns:p="http://schemas.openxmlformats.org/presentationml/2006/main">
  <p:tag name="KSO_WM_FULL_TEXT_BEAUTIFY_COPY_ID" val="64"/>
</p:tagLst>
</file>

<file path=ppt/tags/tag66.xml><?xml version="1.0" encoding="utf-8"?>
<p:tagLst xmlns:p="http://schemas.openxmlformats.org/presentationml/2006/main">
  <p:tag name="KSO_WM_FULL_TEXT_BEAUTIFY_COPY_ID" val="246793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6327"/>
  <p:tag name="KSO_WM_FULL_TEXT_BEAUTIFY_COPY_ID" val="150995705"/>
</p:tagLst>
</file>

<file path=ppt/tags/tag68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KSO_WPP_MARK_KEY" val="2867de20-345a-41d1-a554-39c37795db87"/>
  <p:tag name="COMMONDATA" val="eyJoZGlkIjoiODFmNjZjY2E3MmJjNzNmYjE3NDgwODQ1NmFlYzc5YWIifQ=="/>
</p:tagLst>
</file>

<file path=ppt/tags/tag7.xml><?xml version="1.0" encoding="utf-8"?>
<p:tagLst xmlns:p="http://schemas.openxmlformats.org/presentationml/2006/main">
  <p:tag name="PA" val="v5.0.5"/>
</p:tagLst>
</file>

<file path=ppt/tags/tag8.xml><?xml version="1.0" encoding="utf-8"?>
<p:tagLst xmlns:p="http://schemas.openxmlformats.org/presentationml/2006/main">
  <p:tag name="PA" val="v5.0.5"/>
</p:tagLst>
</file>

<file path=ppt/tags/tag9.xml><?xml version="1.0" encoding="utf-8"?>
<p:tagLst xmlns:p="http://schemas.openxmlformats.org/presentationml/2006/main">
  <p:tag name="PA" val="v5.0.5"/>
</p:tagLst>
</file>

<file path=ppt/theme/theme1.xml><?xml version="1.0" encoding="utf-8"?>
<a:theme xmlns:a="http://schemas.openxmlformats.org/drawingml/2006/main" name="www.33ppt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1822</Words>
  <Application>WPS 演示</Application>
  <PresentationFormat>宽屏</PresentationFormat>
  <Paragraphs>465</Paragraphs>
  <Slides>75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95" baseType="lpstr">
      <vt:lpstr>Arial</vt:lpstr>
      <vt:lpstr>宋体</vt:lpstr>
      <vt:lpstr>Wingdings</vt:lpstr>
      <vt:lpstr>汉仪旗黑-85S</vt:lpstr>
      <vt:lpstr>黑体</vt:lpstr>
      <vt:lpstr>汉仪综艺体简</vt:lpstr>
      <vt:lpstr>微软雅黑</vt:lpstr>
      <vt:lpstr>汉仪铸字美心体简</vt:lpstr>
      <vt:lpstr>Calibri</vt:lpstr>
      <vt:lpstr>Calibri</vt:lpstr>
      <vt:lpstr>Arial Unicode MS</vt:lpstr>
      <vt:lpstr>Calibri Light</vt:lpstr>
      <vt:lpstr>等线</vt:lpstr>
      <vt:lpstr>Times New Roman</vt:lpstr>
      <vt:lpstr>微软雅黑 Light</vt:lpstr>
      <vt:lpstr>汉仪粗圆简</vt:lpstr>
      <vt:lpstr>造字工房悦黑体验版细体</vt:lpstr>
      <vt:lpstr>Times New Roman</vt:lpstr>
      <vt:lpstr>华文中宋</vt:lpstr>
      <vt:lpstr>www.33ppt.com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打开移动图书馆，输入手机号+密码登录或者点击“手机验证码登录”。 未注册的用户，即可点击“新用户注册”按照指引登录注册。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弓倩</cp:lastModifiedBy>
  <cp:revision>287</cp:revision>
  <dcterms:created xsi:type="dcterms:W3CDTF">2017-06-13T12:04:00Z</dcterms:created>
  <dcterms:modified xsi:type="dcterms:W3CDTF">2023-03-24T11:55:50Z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eFrom">
    <vt:lpwstr>www.515ppt.com</vt:lpwstr>
  </property>
  <property fmtid="{D5CDD505-2E9C-101B-9397-08002B2CF9AE}" pid="3" name="KSOProductBuildVer">
    <vt:lpwstr>2052-11.1.0.14177</vt:lpwstr>
  </property>
  <property fmtid="{D5CDD505-2E9C-101B-9397-08002B2CF9AE}" pid="4" name="ICV">
    <vt:lpwstr>7C6DBE23C2B649149A0D7FF135C0CC3B_13</vt:lpwstr>
  </property>
</Properties>
</file>